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sldIdLst>
    <p:sldId id="359" r:id="rId2"/>
    <p:sldId id="344" r:id="rId3"/>
    <p:sldId id="415" r:id="rId4"/>
    <p:sldId id="345" r:id="rId5"/>
    <p:sldId id="416" r:id="rId6"/>
    <p:sldId id="396" r:id="rId7"/>
    <p:sldId id="397" r:id="rId8"/>
    <p:sldId id="414" r:id="rId9"/>
    <p:sldId id="413" r:id="rId10"/>
    <p:sldId id="398" r:id="rId11"/>
    <p:sldId id="399" r:id="rId12"/>
    <p:sldId id="423" r:id="rId13"/>
    <p:sldId id="417" r:id="rId14"/>
    <p:sldId id="418" r:id="rId15"/>
    <p:sldId id="404" r:id="rId16"/>
    <p:sldId id="405" r:id="rId17"/>
    <p:sldId id="421" r:id="rId18"/>
    <p:sldId id="406" r:id="rId19"/>
    <p:sldId id="408" r:id="rId20"/>
    <p:sldId id="409" r:id="rId21"/>
    <p:sldId id="422" r:id="rId22"/>
    <p:sldId id="424" r:id="rId23"/>
    <p:sldId id="419" r:id="rId24"/>
    <p:sldId id="420" r:id="rId25"/>
    <p:sldId id="334" r:id="rId26"/>
    <p:sldId id="411" r:id="rId27"/>
    <p:sldId id="35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94987" autoAdjust="0"/>
  </p:normalViewPr>
  <p:slideViewPr>
    <p:cSldViewPr snapToGrid="0">
      <p:cViewPr varScale="1">
        <p:scale>
          <a:sx n="155" d="100"/>
          <a:sy n="155" d="100"/>
        </p:scale>
        <p:origin x="1852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F3799-80B0-4F29-933C-FE1907805A1D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3251E-206F-459E-BB3C-1EBDBAF20C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32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578" indent="-228578" defTabSz="914313" eaLnBrk="1" hangingPunct="1">
              <a:defRPr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701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第一层是一个卷积层，包括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个卷积核和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的卷积核大小。使用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作为激活函数，处理输入图像。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第二层是一个最大池化层，大小为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2x2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，用于对输入图像进行降采样。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第三层是另一个卷积层，包括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个卷积核和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的卷积核大小。同样使用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作为激活函数。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第四层是另一个最大池化层，大小为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2x2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，同样用于进行降采样。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第五层是另一个卷积层，包括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个卷积核和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的卷积核大小。同样使用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作为激活函数。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第六层是一个全连接层，包括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个节点，使用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作为激活函数。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第七层是一个输出层，包括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个节点，使用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作为激活函数，输出结果为三种手势的预测概率。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274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562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2290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578" indent="-228578" defTabSz="914313" eaLnBrk="1" hangingPunct="1">
              <a:defRPr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9854C-56AB-473F-9F9F-2F8730A6DD6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339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9353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318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C-Support Vector Classification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C-SVC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分析中广泛应用的一种模型，可以用于二元分类和多元分类问题，有着非常好的泛化能力，并在处理线性和非线性分类问题中表现良好。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模型的类型为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C-Support Vector Classification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C-SVC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模型的核函数为高斯径向基函数（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），这是应用最广泛的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核函数之一，广泛用于非线性数据的分类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cv2.ml.ROW_SAMPLE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表示使用行向量作为每个训练样本的表示方式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6156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C-Support Vector Classification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C-SVC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分析中广泛应用的一种模型，可以用于二元分类和多元分类问题，有着非常好的泛化能力，并在处理线性和非线性分类问题中表现良好。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模型的类型为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C-Support Vector Classification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C-SVC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模型的核函数为高斯径向基函数（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），这是应用最广泛的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核函数之一，广泛用于非线性数据的分类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cv2.ml.ROW_SAMPLE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表示使用行向量作为每个训练样本的表示方式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2854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6169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ResNet-18</a:t>
            </a:r>
            <a:r>
              <a:rPr lang="zh-CN" altLang="en-US" dirty="0"/>
              <a:t>是一个深度卷积神经网络模型，它由</a:t>
            </a:r>
            <a:r>
              <a:rPr lang="en-US" altLang="zh-CN" dirty="0"/>
              <a:t>Microsoft Research</a:t>
            </a:r>
            <a:r>
              <a:rPr lang="zh-CN" altLang="en-US" dirty="0"/>
              <a:t>在</a:t>
            </a:r>
            <a:r>
              <a:rPr lang="en-US" altLang="zh-CN" dirty="0"/>
              <a:t>2015</a:t>
            </a:r>
            <a:r>
              <a:rPr lang="zh-CN" altLang="en-US" dirty="0"/>
              <a:t>年发布。</a:t>
            </a:r>
            <a:endParaRPr lang="en-US" altLang="zh-CN" dirty="0"/>
          </a:p>
          <a:p>
            <a:r>
              <a:rPr lang="zh-CN" altLang="en-US" dirty="0"/>
              <a:t>在残差神经网络中，残差指的是网络输入和输出之间的差距，或者说网络的“残差”。传统的深度神经网络在训练时会出现梯度消失或梯度爆炸等问题，导致网络变得难以优化。而残差网络则是通过引入跨层连接（</a:t>
            </a:r>
            <a:r>
              <a:rPr lang="en-US" altLang="zh-CN" dirty="0"/>
              <a:t>shortcut connection</a:t>
            </a:r>
            <a:r>
              <a:rPr lang="zh-CN" altLang="en-US" dirty="0"/>
              <a:t>）来解决这些问题的。这些跨层连接会将输入直接加到输出上，从而保留了原始信息和特征，使得网络的训练更加稳定、高效。因此，这种跨层连接和残差的概念即被称为“残差连接”，同时也成为了残差网络的核心组成部分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将原模型的全连接层替换成了一个新的全连接层，其输入尺寸与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的全连接层的输入尺寸相同，但输出尺寸改为</a:t>
            </a:r>
            <a:r>
              <a:rPr lang="en-US" altLang="zh-CN" dirty="0" err="1"/>
              <a:t>num_classes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，以此来适合我们需要分类的类别数量。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7865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578" indent="-228578" defTabSz="914313" eaLnBrk="1" hangingPunct="1">
              <a:defRPr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392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4217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1741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9964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5653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578" indent="-228578" defTabSz="914313" eaLnBrk="1" hangingPunct="1">
              <a:defRPr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9854C-56AB-473F-9F9F-2F8730A6DD6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8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4373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5994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693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578" indent="-228578" defTabSz="914313" eaLnBrk="1" hangingPunct="1">
              <a:defRPr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9854C-56AB-473F-9F9F-2F8730A6DD6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575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406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578" indent="-228578" defTabSz="914313" eaLnBrk="1" hangingPunct="1">
              <a:defRPr/>
            </a:pP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9854C-56AB-473F-9F9F-2F8730A6DD6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7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4040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047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0479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854C-56AB-473F-9F9F-2F8730A6DD64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348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0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5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68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6616025"/>
            <a:ext cx="9144001" cy="2520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微软雅黑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9144000" cy="7920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018CCF"/>
              </a:solidFill>
              <a:latin typeface="微软雅黑" pitchFamily="34" charset="-122"/>
            </a:endParaRP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25AC2-F2CC-480C-9008-28FBA7962543}" type="datetime1">
              <a:rPr lang="zh-CN" altLang="en-US" smtClean="0"/>
              <a:pPr/>
              <a:t>2025/1/11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956377" y="6616027"/>
            <a:ext cx="981472" cy="24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9961DDD-C436-4908-ACFB-32AF8C4633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7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39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93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3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55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41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2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70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A8005-B9BE-4844-BF6E-DE2CB7555A5A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63407-4AD1-46E3-8443-0FF73E52B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36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-15292" y="0"/>
            <a:ext cx="9174584" cy="5301208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10731" y="5576065"/>
            <a:ext cx="2555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489E49D-590A-460D-86FB-219D6EBAE80D}"/>
              </a:ext>
            </a:extLst>
          </p:cNvPr>
          <p:cNvGrpSpPr/>
          <p:nvPr/>
        </p:nvGrpSpPr>
        <p:grpSpPr>
          <a:xfrm>
            <a:off x="1032251" y="2077780"/>
            <a:ext cx="6912768" cy="1767499"/>
            <a:chOff x="990854" y="2087111"/>
            <a:chExt cx="6912768" cy="1767499"/>
          </a:xfrm>
        </p:grpSpPr>
        <p:sp>
          <p:nvSpPr>
            <p:cNvPr id="2" name="矩形 1"/>
            <p:cNvSpPr/>
            <p:nvPr/>
          </p:nvSpPr>
          <p:spPr>
            <a:xfrm>
              <a:off x="990854" y="2087111"/>
              <a:ext cx="6912768" cy="930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人工智能课程设计</a:t>
              </a:r>
            </a:p>
          </p:txBody>
        </p:sp>
        <p:cxnSp>
          <p:nvCxnSpPr>
            <p:cNvPr id="32" name="直接连接符 31"/>
            <p:cNvCxnSpPr>
              <a:cxnSpLocks/>
            </p:cNvCxnSpPr>
            <p:nvPr/>
          </p:nvCxnSpPr>
          <p:spPr>
            <a:xfrm>
              <a:off x="2945423" y="3089445"/>
              <a:ext cx="32531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3379646" y="3171538"/>
              <a:ext cx="2135184" cy="6830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验收答辩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AFE617F4-FB31-4CAB-AF9F-8A4DAC1B4D1E}"/>
              </a:ext>
            </a:extLst>
          </p:cNvPr>
          <p:cNvSpPr/>
          <p:nvPr/>
        </p:nvSpPr>
        <p:spPr>
          <a:xfrm>
            <a:off x="2498116" y="6068331"/>
            <a:ext cx="39810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</a:t>
            </a:r>
            <a:endParaRPr lang="zh-CN" altLang="en-US" sz="24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 descr="校标">
            <a:extLst>
              <a:ext uri="{FF2B5EF4-FFF2-40B4-BE49-F238E27FC236}">
                <a16:creationId xmlns:a16="http://schemas.microsoft.com/office/drawing/2014/main" id="{E32679EC-4679-4177-93CF-1B8A735F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491" y1="17453" x2="13679" y2="50943"/>
                        <a14:foregroundMark x1="13679" y1="50943" x2="16509" y2="58019"/>
                        <a14:foregroundMark x1="40566" y1="18868" x2="82547" y2="32075"/>
                        <a14:foregroundMark x1="82547" y1="32075" x2="70755" y2="77358"/>
                        <a14:foregroundMark x1="70755" y1="77358" x2="26887" y2="81604"/>
                        <a14:foregroundMark x1="26887" y1="81604" x2="14151" y2="57547"/>
                        <a14:foregroundMark x1="52830" y1="43868" x2="58491" y2="58019"/>
                        <a14:foregroundMark x1="52830" y1="37264" x2="70755" y2="41038"/>
                        <a14:foregroundMark x1="56604" y1="33962" x2="61321" y2="63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277" y="5239300"/>
            <a:ext cx="1658061" cy="165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48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E5E270A3-7AF8-469E-B999-ACB2B03067A8}"/>
              </a:ext>
            </a:extLst>
          </p:cNvPr>
          <p:cNvSpPr/>
          <p:nvPr/>
        </p:nvSpPr>
        <p:spPr>
          <a:xfrm>
            <a:off x="291186" y="1793512"/>
            <a:ext cx="51594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keras.Sequential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([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layers.</a:t>
            </a:r>
            <a:r>
              <a:rPr lang="en-US" altLang="zh-CN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Conv2D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(32, (3, 3), activation='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input_shape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=(224, 224, 4)),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layers.</a:t>
            </a:r>
            <a:r>
              <a:rPr lang="en-US" altLang="zh-CN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MaxPooling2D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((2, 2)),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layers.</a:t>
            </a:r>
            <a:r>
              <a:rPr lang="en-US" altLang="zh-CN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Conv2D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(64, (3, 3), activation='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'),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layers.</a:t>
            </a:r>
            <a:r>
              <a:rPr lang="en-US" altLang="zh-CN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MaxPooling2D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((2, 2)),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layers.</a:t>
            </a:r>
            <a:r>
              <a:rPr lang="en-US" altLang="zh-CN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Conv2D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(64, (3, 3), activation='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'),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layers.Flatten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(),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layers.</a:t>
            </a:r>
            <a:r>
              <a:rPr lang="en-US" altLang="zh-CN" b="1" dirty="0" err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(64, activation='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'),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layers.</a:t>
            </a:r>
            <a:r>
              <a:rPr lang="en-US" altLang="zh-CN" b="1" dirty="0" err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(3, activation='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’)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二、石头剪刀布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F3AF6BE3-BF1E-4783-A417-F65DEDB3BD69}"/>
              </a:ext>
            </a:extLst>
          </p:cNvPr>
          <p:cNvSpPr/>
          <p:nvPr/>
        </p:nvSpPr>
        <p:spPr>
          <a:xfrm>
            <a:off x="5495250" y="3769112"/>
            <a:ext cx="715978" cy="293407"/>
          </a:xfrm>
          <a:prstGeom prst="rightArrow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66C7FB-1A95-4BC9-AEBE-A407B054D198}"/>
              </a:ext>
            </a:extLst>
          </p:cNvPr>
          <p:cNvSpPr txBox="1"/>
          <p:nvPr/>
        </p:nvSpPr>
        <p:spPr>
          <a:xfrm>
            <a:off x="191795" y="1002746"/>
            <a:ext cx="8746053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搭建简单的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卷积神经网络</a:t>
            </a:r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EDC4DB-8C00-4780-B710-DFD4BF415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20" y="1620040"/>
            <a:ext cx="1832168" cy="4840357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5D23F2AE-7EB0-4C81-A6A8-FE04F88EF740}"/>
              </a:ext>
            </a:extLst>
          </p:cNvPr>
          <p:cNvSpPr/>
          <p:nvPr/>
        </p:nvSpPr>
        <p:spPr>
          <a:xfrm>
            <a:off x="291186" y="5087508"/>
            <a:ext cx="58754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CategoricalCrossentropy</a:t>
            </a:r>
            <a:r>
              <a:rPr lang="en-US" altLang="zh-CN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做为损失函数</a:t>
            </a:r>
            <a:endParaRPr lang="en-US" altLang="zh-CN" sz="20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Adam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优化器</a:t>
            </a: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作为提升器</a:t>
            </a:r>
            <a:endParaRPr lang="en-US" altLang="zh-CN" sz="20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选择分类问题中常用的</a:t>
            </a:r>
            <a:r>
              <a:rPr lang="en-US" altLang="zh-CN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</a:t>
            </a: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作为评估指标</a:t>
            </a:r>
            <a:endParaRPr lang="en-US" altLang="zh-CN" sz="20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并加入</a:t>
            </a:r>
            <a:r>
              <a:rPr lang="en-US" altLang="zh-CN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0.01</a:t>
            </a: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正则化系数的</a:t>
            </a:r>
            <a:r>
              <a:rPr lang="en-US" altLang="zh-CN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</a:t>
            </a:r>
            <a:endParaRPr lang="zh-CN" altLang="en-US" sz="20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90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168037-8E30-4E52-9C77-1078C1A1E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93" y="2114091"/>
            <a:ext cx="3805469" cy="285410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二、石头剪刀布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0DA5DFA-DE6B-49A3-85E9-BF5FAAD375BE}"/>
              </a:ext>
            </a:extLst>
          </p:cNvPr>
          <p:cNvSpPr txBox="1"/>
          <p:nvPr/>
        </p:nvSpPr>
        <p:spPr>
          <a:xfrm>
            <a:off x="145143" y="1058668"/>
            <a:ext cx="8792706" cy="58477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>
                <a:latin typeface="微软雅黑" pitchFamily="34" charset="-122"/>
                <a:ea typeface="微软雅黑" pitchFamily="34" charset="-122"/>
              </a:rPr>
              <a:t>训练效果展示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404F7D0-E156-4556-8AD1-81256F7E741C}"/>
              </a:ext>
            </a:extLst>
          </p:cNvPr>
          <p:cNvSpPr/>
          <p:nvPr/>
        </p:nvSpPr>
        <p:spPr>
          <a:xfrm>
            <a:off x="213467" y="1815293"/>
            <a:ext cx="53679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根据算力选择批处理的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图像数量</a:t>
            </a:r>
            <a:r>
              <a:rPr lang="en-US" altLang="zh-CN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根据训练表现选择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训练步数</a:t>
            </a:r>
            <a:r>
              <a:rPr lang="en-US" altLang="zh-CN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根据模型训练的表现确定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学习率</a:t>
            </a:r>
            <a:r>
              <a:rPr lang="en-US" altLang="zh-CN" sz="2000" b="1" dirty="0" err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0.01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C72BAB1-D4D1-4781-96A2-9335999647B4}"/>
              </a:ext>
            </a:extLst>
          </p:cNvPr>
          <p:cNvCxnSpPr>
            <a:cxnSpLocks/>
          </p:cNvCxnSpPr>
          <p:nvPr/>
        </p:nvCxnSpPr>
        <p:spPr>
          <a:xfrm>
            <a:off x="2251172" y="2861962"/>
            <a:ext cx="0" cy="427508"/>
          </a:xfrm>
          <a:prstGeom prst="straightConnector1">
            <a:avLst/>
          </a:prstGeom>
          <a:ln w="8890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FFE46C7F-127C-4BF5-9B45-FD5D37DE52D5}"/>
              </a:ext>
            </a:extLst>
          </p:cNvPr>
          <p:cNvSpPr/>
          <p:nvPr/>
        </p:nvSpPr>
        <p:spPr>
          <a:xfrm>
            <a:off x="213467" y="3319203"/>
            <a:ext cx="44181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最终模型训练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成效优异</a:t>
            </a:r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在训练集上的准确率高达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99%+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在测试集上的准确率达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在验收数据与自采集数据上的准确率达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1B5C1A6-AE58-438B-B4CB-BD814A6FB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90162"/>
              </p:ext>
            </p:extLst>
          </p:nvPr>
        </p:nvGraphicFramePr>
        <p:xfrm>
          <a:off x="729985" y="5121231"/>
          <a:ext cx="724627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000">
                  <a:extLst>
                    <a:ext uri="{9D8B030D-6E8A-4147-A177-3AD203B41FA5}">
                      <a16:colId xmlns:a16="http://schemas.microsoft.com/office/drawing/2014/main" val="464518106"/>
                    </a:ext>
                  </a:extLst>
                </a:gridCol>
                <a:gridCol w="896045">
                  <a:extLst>
                    <a:ext uri="{9D8B030D-6E8A-4147-A177-3AD203B41FA5}">
                      <a16:colId xmlns:a16="http://schemas.microsoft.com/office/drawing/2014/main" val="3254714287"/>
                    </a:ext>
                  </a:extLst>
                </a:gridCol>
                <a:gridCol w="896045">
                  <a:extLst>
                    <a:ext uri="{9D8B030D-6E8A-4147-A177-3AD203B41FA5}">
                      <a16:colId xmlns:a16="http://schemas.microsoft.com/office/drawing/2014/main" val="3264957030"/>
                    </a:ext>
                  </a:extLst>
                </a:gridCol>
                <a:gridCol w="896045">
                  <a:extLst>
                    <a:ext uri="{9D8B030D-6E8A-4147-A177-3AD203B41FA5}">
                      <a16:colId xmlns:a16="http://schemas.microsoft.com/office/drawing/2014/main" val="2331930892"/>
                    </a:ext>
                  </a:extLst>
                </a:gridCol>
                <a:gridCol w="896045">
                  <a:extLst>
                    <a:ext uri="{9D8B030D-6E8A-4147-A177-3AD203B41FA5}">
                      <a16:colId xmlns:a16="http://schemas.microsoft.com/office/drawing/2014/main" val="2894469025"/>
                    </a:ext>
                  </a:extLst>
                </a:gridCol>
                <a:gridCol w="896045">
                  <a:extLst>
                    <a:ext uri="{9D8B030D-6E8A-4147-A177-3AD203B41FA5}">
                      <a16:colId xmlns:a16="http://schemas.microsoft.com/office/drawing/2014/main" val="3267520648"/>
                    </a:ext>
                  </a:extLst>
                </a:gridCol>
                <a:gridCol w="896045">
                  <a:extLst>
                    <a:ext uri="{9D8B030D-6E8A-4147-A177-3AD203B41FA5}">
                      <a16:colId xmlns:a16="http://schemas.microsoft.com/office/drawing/2014/main" val="4215749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Epoch</a:t>
                      </a:r>
                      <a:r>
                        <a:rPr lang="zh-CN" altLang="en-US" sz="2000" b="0" dirty="0">
                          <a:solidFill>
                            <a:srgbClr val="003399"/>
                          </a:solidFill>
                        </a:rPr>
                        <a:t>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1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3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6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9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12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15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44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003399"/>
                          </a:solidFill>
                        </a:rPr>
                        <a:t>训练集准确率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0.5791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0.9755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0.9980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0.9980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1.0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1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7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Training loss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3.1178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0.0860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0.0098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0.0068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0.0004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3399"/>
                          </a:solidFill>
                        </a:rPr>
                        <a:t>0.0001</a:t>
                      </a:r>
                      <a:endParaRPr lang="zh-CN" altLang="en-US" sz="2000" b="0" dirty="0">
                        <a:solidFill>
                          <a:srgbClr val="00339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5106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9701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二、石头剪刀布识别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应用程序搭建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C5A0F5-9CD0-451C-92E0-C158D1485C38}"/>
              </a:ext>
            </a:extLst>
          </p:cNvPr>
          <p:cNvSpPr txBox="1"/>
          <p:nvPr/>
        </p:nvSpPr>
        <p:spPr>
          <a:xfrm>
            <a:off x="145143" y="1058668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Tkinter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库来搭建图形用户界面（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GUI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8" name="文本框 74">
            <a:extLst>
              <a:ext uri="{FF2B5EF4-FFF2-40B4-BE49-F238E27FC236}">
                <a16:creationId xmlns:a16="http://schemas.microsoft.com/office/drawing/2014/main" id="{F6C38437-86D0-4402-B8D1-9250D9C7BFD9}"/>
              </a:ext>
            </a:extLst>
          </p:cNvPr>
          <p:cNvSpPr txBox="1"/>
          <p:nvPr/>
        </p:nvSpPr>
        <p:spPr>
          <a:xfrm>
            <a:off x="840045" y="5957883"/>
            <a:ext cx="7503664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2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加以包装及完备训练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可投入实际应用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295708-E040-4E12-B5E1-95FCE9463E05}"/>
              </a:ext>
            </a:extLst>
          </p:cNvPr>
          <p:cNvGrpSpPr/>
          <p:nvPr/>
        </p:nvGrpSpPr>
        <p:grpSpPr>
          <a:xfrm>
            <a:off x="3450612" y="2162786"/>
            <a:ext cx="1588799" cy="498333"/>
            <a:chOff x="3484041" y="2113111"/>
            <a:chExt cx="1588799" cy="498333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83D3C45-6112-4075-AFE9-5B17AB166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54152" y="2611444"/>
              <a:ext cx="1298187" cy="0"/>
            </a:xfrm>
            <a:prstGeom prst="straightConnector1">
              <a:avLst/>
            </a:prstGeom>
            <a:ln w="6985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981C39C-6402-4C1D-B234-A3005776546B}"/>
                </a:ext>
              </a:extLst>
            </p:cNvPr>
            <p:cNvSpPr txBox="1"/>
            <p:nvPr/>
          </p:nvSpPr>
          <p:spPr>
            <a:xfrm>
              <a:off x="3484041" y="2113111"/>
              <a:ext cx="1588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Select file</a:t>
              </a:r>
              <a:endPara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3ADE4A4-8A9D-4393-9851-F1B3B226A8AF}"/>
              </a:ext>
            </a:extLst>
          </p:cNvPr>
          <p:cNvGrpSpPr/>
          <p:nvPr/>
        </p:nvGrpSpPr>
        <p:grpSpPr>
          <a:xfrm>
            <a:off x="3527741" y="4246556"/>
            <a:ext cx="1423911" cy="525823"/>
            <a:chOff x="3443159" y="4098024"/>
            <a:chExt cx="1423911" cy="525823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BB408BC-43B3-4ABE-9BEA-C1EF841714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3159" y="4623847"/>
              <a:ext cx="1386898" cy="0"/>
            </a:xfrm>
            <a:prstGeom prst="straightConnector1">
              <a:avLst/>
            </a:prstGeom>
            <a:ln w="6985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6EE0820-3B4D-4E5D-9803-F5472CBAE3B1}"/>
                </a:ext>
              </a:extLst>
            </p:cNvPr>
            <p:cNvSpPr txBox="1"/>
            <p:nvPr/>
          </p:nvSpPr>
          <p:spPr>
            <a:xfrm>
              <a:off x="3528428" y="4098024"/>
              <a:ext cx="1338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Predict</a:t>
              </a:r>
              <a:endPara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DABD048-4FAE-4CBC-9D2B-4CCD2E4A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9" y="1648648"/>
            <a:ext cx="2743396" cy="1978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A4DD61-DF72-4B4B-870E-A3DFA4DD9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183" y="2275252"/>
            <a:ext cx="3491898" cy="2704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32CB71-7D83-43FE-A1C8-C49D7B0C8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9" y="3850597"/>
            <a:ext cx="2748706" cy="19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7135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" y="0"/>
            <a:ext cx="3131841" cy="68580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960270" y="802954"/>
            <a:ext cx="1224296" cy="12003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提纲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019FFEB4-F8E7-A148-8A0A-BEE05895543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82407" y="3058642"/>
            <a:ext cx="4937752" cy="740716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eaLnBrk="0" hangingPunct="0">
              <a:lnSpc>
                <a:spcPct val="100000"/>
              </a:lnSpc>
              <a:buClrTx/>
              <a:buFontTx/>
              <a:buNone/>
              <a:defRPr kumimoji="0" sz="2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/>
              <a:t>三、火腿肠外观检测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49276" y="717512"/>
            <a:ext cx="170883" cy="170883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B02BFBB-1F50-4CDE-83B1-279DEFD82EAE}"/>
              </a:ext>
            </a:extLst>
          </p:cNvPr>
          <p:cNvCxnSpPr>
            <a:cxnSpLocks/>
          </p:cNvCxnSpPr>
          <p:nvPr/>
        </p:nvCxnSpPr>
        <p:spPr>
          <a:xfrm>
            <a:off x="960270" y="5648554"/>
            <a:ext cx="12242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6F060C8-6013-41E3-9D63-9C73B4BA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03" y="4263887"/>
            <a:ext cx="4675560" cy="6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1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DF1A7D4-DD71-4547-9852-A72CA206573A}"/>
              </a:ext>
            </a:extLst>
          </p:cNvPr>
          <p:cNvGrpSpPr/>
          <p:nvPr/>
        </p:nvGrpSpPr>
        <p:grpSpPr>
          <a:xfrm>
            <a:off x="5360872" y="999233"/>
            <a:ext cx="3364481" cy="5255171"/>
            <a:chOff x="185132" y="1009119"/>
            <a:chExt cx="3364481" cy="5255171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6C3559B-7F7C-4B2A-872B-424C90FDAE3B}"/>
                </a:ext>
              </a:extLst>
            </p:cNvPr>
            <p:cNvGrpSpPr/>
            <p:nvPr/>
          </p:nvGrpSpPr>
          <p:grpSpPr>
            <a:xfrm>
              <a:off x="186614" y="1009119"/>
              <a:ext cx="3362999" cy="1065614"/>
              <a:chOff x="4933327" y="2660561"/>
              <a:chExt cx="3368325" cy="1360283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FBE9AD3-41EB-4851-80CB-A231548E624A}"/>
                  </a:ext>
                </a:extLst>
              </p:cNvPr>
              <p:cNvSpPr/>
              <p:nvPr/>
            </p:nvSpPr>
            <p:spPr>
              <a:xfrm>
                <a:off x="6190859" y="2660561"/>
                <a:ext cx="2110793" cy="9883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</a:t>
                </a:r>
              </a:p>
            </p:txBody>
          </p: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C9BEFE43-2190-405B-994B-D103F7CDE3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7747" y="3739970"/>
                <a:ext cx="0" cy="280874"/>
              </a:xfrm>
              <a:prstGeom prst="straightConnector1">
                <a:avLst/>
              </a:prstGeom>
              <a:ln w="3810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47516B1-D7FB-44F2-947E-DBB64C9622C5}"/>
                  </a:ext>
                </a:extLst>
              </p:cNvPr>
              <p:cNvSpPr txBox="1"/>
              <p:nvPr/>
            </p:nvSpPr>
            <p:spPr>
              <a:xfrm>
                <a:off x="4933327" y="2859837"/>
                <a:ext cx="10178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Step1</a:t>
                </a:r>
                <a:endParaRPr lang="zh-CN" altLang="en-US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CAAD021E-CBD0-458B-9BDB-988E41C4381E}"/>
                </a:ext>
              </a:extLst>
            </p:cNvPr>
            <p:cNvGrpSpPr/>
            <p:nvPr/>
          </p:nvGrpSpPr>
          <p:grpSpPr>
            <a:xfrm>
              <a:off x="186614" y="2118223"/>
              <a:ext cx="3362999" cy="1065614"/>
              <a:chOff x="4933327" y="2660561"/>
              <a:chExt cx="3368325" cy="1360283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9F919403-7FD2-4804-AD40-50058516DCEE}"/>
                  </a:ext>
                </a:extLst>
              </p:cNvPr>
              <p:cNvSpPr/>
              <p:nvPr/>
            </p:nvSpPr>
            <p:spPr>
              <a:xfrm>
                <a:off x="6190859" y="2660561"/>
                <a:ext cx="2110793" cy="9883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图像的特征提取</a:t>
                </a:r>
              </a:p>
            </p:txBody>
          </p: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291C5BB3-BCCA-4956-8762-07A05CCA1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7747" y="3739970"/>
                <a:ext cx="0" cy="280874"/>
              </a:xfrm>
              <a:prstGeom prst="straightConnector1">
                <a:avLst/>
              </a:prstGeom>
              <a:ln w="3810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8B212912-83C9-4DCC-9243-8050DD17F257}"/>
                  </a:ext>
                </a:extLst>
              </p:cNvPr>
              <p:cNvSpPr txBox="1"/>
              <p:nvPr/>
            </p:nvSpPr>
            <p:spPr>
              <a:xfrm>
                <a:off x="4933327" y="2859837"/>
                <a:ext cx="1019455" cy="5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Step2</a:t>
                </a:r>
                <a:endParaRPr lang="zh-CN" altLang="en-US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0405E7A5-90E6-405E-B07F-77FA605F8466}"/>
                </a:ext>
              </a:extLst>
            </p:cNvPr>
            <p:cNvGrpSpPr/>
            <p:nvPr/>
          </p:nvGrpSpPr>
          <p:grpSpPr>
            <a:xfrm>
              <a:off x="185132" y="4336431"/>
              <a:ext cx="3362999" cy="1065614"/>
              <a:chOff x="4933327" y="2660561"/>
              <a:chExt cx="3368325" cy="1360283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9C88316-A045-4AC5-9901-69F19916A750}"/>
                  </a:ext>
                </a:extLst>
              </p:cNvPr>
              <p:cNvSpPr/>
              <p:nvPr/>
            </p:nvSpPr>
            <p:spPr>
              <a:xfrm>
                <a:off x="6190859" y="2660561"/>
                <a:ext cx="2110793" cy="9883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训练模型并根据表现选择方案</a:t>
                </a:r>
              </a:p>
            </p:txBody>
          </p: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45F35EF-BE30-4324-99F6-C4F7293B63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7747" y="3739970"/>
                <a:ext cx="0" cy="280874"/>
              </a:xfrm>
              <a:prstGeom prst="straightConnector1">
                <a:avLst/>
              </a:prstGeom>
              <a:ln w="3810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60409C40-7A75-4DC5-B203-7D9A568480CF}"/>
                  </a:ext>
                </a:extLst>
              </p:cNvPr>
              <p:cNvSpPr txBox="1"/>
              <p:nvPr/>
            </p:nvSpPr>
            <p:spPr>
              <a:xfrm>
                <a:off x="4933327" y="2859837"/>
                <a:ext cx="1019455" cy="5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Step4</a:t>
                </a:r>
                <a:endParaRPr lang="zh-CN" altLang="en-US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A93E0178-D686-40D6-B3A7-1F73BF28621A}"/>
                </a:ext>
              </a:extLst>
            </p:cNvPr>
            <p:cNvGrpSpPr/>
            <p:nvPr/>
          </p:nvGrpSpPr>
          <p:grpSpPr>
            <a:xfrm>
              <a:off x="185132" y="3227327"/>
              <a:ext cx="3362999" cy="1065614"/>
              <a:chOff x="4933327" y="2660561"/>
              <a:chExt cx="3368325" cy="1360283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2BBBCCB-3BDD-4C1E-941E-984E0336751B}"/>
                  </a:ext>
                </a:extLst>
              </p:cNvPr>
              <p:cNvSpPr/>
              <p:nvPr/>
            </p:nvSpPr>
            <p:spPr>
              <a:xfrm>
                <a:off x="6190859" y="2660561"/>
                <a:ext cx="2110793" cy="9883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搭建</a:t>
                </a:r>
                <a:r>
                  <a:rPr lang="en-US" altLang="zh-CN" sz="20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SVM</a:t>
                </a:r>
                <a:r>
                  <a:rPr lang="zh-CN" altLang="en-US" sz="20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  <a:endParaRPr lang="en-US" altLang="zh-CN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EDDA2C96-E170-4160-B4D9-DD272A02E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7747" y="3739970"/>
                <a:ext cx="0" cy="280874"/>
              </a:xfrm>
              <a:prstGeom prst="straightConnector1">
                <a:avLst/>
              </a:prstGeom>
              <a:ln w="3810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C9294164-91F9-4DEF-8421-DB3561D8159F}"/>
                  </a:ext>
                </a:extLst>
              </p:cNvPr>
              <p:cNvSpPr txBox="1"/>
              <p:nvPr/>
            </p:nvSpPr>
            <p:spPr>
              <a:xfrm>
                <a:off x="4933327" y="2859837"/>
                <a:ext cx="1019455" cy="5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Step3</a:t>
                </a:r>
                <a:endParaRPr lang="zh-CN" altLang="en-US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330CF4B2-C9ED-4EDD-95EE-11941986612D}"/>
                </a:ext>
              </a:extLst>
            </p:cNvPr>
            <p:cNvGrpSpPr/>
            <p:nvPr/>
          </p:nvGrpSpPr>
          <p:grpSpPr>
            <a:xfrm>
              <a:off x="185132" y="5490009"/>
              <a:ext cx="3362999" cy="774281"/>
              <a:chOff x="4933327" y="2660561"/>
              <a:chExt cx="3368325" cy="988389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1D7478AA-BDB3-47B3-9154-DBA645698522}"/>
                  </a:ext>
                </a:extLst>
              </p:cNvPr>
              <p:cNvSpPr/>
              <p:nvPr/>
            </p:nvSpPr>
            <p:spPr>
              <a:xfrm>
                <a:off x="6190859" y="2660561"/>
                <a:ext cx="2110793" cy="9883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选择深度学习</a:t>
                </a:r>
                <a:endParaRPr lang="en-US" altLang="zh-CN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0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endParaRPr lang="en-US" altLang="zh-CN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495FBFEC-6D6A-46D8-B21A-F3B3CD4761A1}"/>
                  </a:ext>
                </a:extLst>
              </p:cNvPr>
              <p:cNvSpPr txBox="1"/>
              <p:nvPr/>
            </p:nvSpPr>
            <p:spPr>
              <a:xfrm>
                <a:off x="4933327" y="2859837"/>
                <a:ext cx="1019455" cy="5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Step5</a:t>
                </a:r>
                <a:endParaRPr lang="zh-CN" altLang="en-US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6" name="文本框 16">
            <a:extLst>
              <a:ext uri="{FF2B5EF4-FFF2-40B4-BE49-F238E27FC236}">
                <a16:creationId xmlns:a16="http://schemas.microsoft.com/office/drawing/2014/main" id="{8828567D-1637-4A27-896C-73CED0D44E81}"/>
              </a:ext>
            </a:extLst>
          </p:cNvPr>
          <p:cNvSpPr txBox="1"/>
          <p:nvPr/>
        </p:nvSpPr>
        <p:spPr>
          <a:xfrm>
            <a:off x="69573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整体框架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945C75-A94A-4C7F-ADDF-0820CB28E693}"/>
              </a:ext>
            </a:extLst>
          </p:cNvPr>
          <p:cNvGrpSpPr/>
          <p:nvPr/>
        </p:nvGrpSpPr>
        <p:grpSpPr>
          <a:xfrm>
            <a:off x="240889" y="1193526"/>
            <a:ext cx="5000328" cy="2525528"/>
            <a:chOff x="3834882" y="4072910"/>
            <a:chExt cx="5000328" cy="2525528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57B9C535-FB20-4D2C-B1AB-0473FB9A70CC}"/>
                </a:ext>
              </a:extLst>
            </p:cNvPr>
            <p:cNvSpPr/>
            <p:nvPr/>
          </p:nvSpPr>
          <p:spPr>
            <a:xfrm>
              <a:off x="3834882" y="4072910"/>
              <a:ext cx="5000328" cy="2525528"/>
            </a:xfrm>
            <a:prstGeom prst="roundRect">
              <a:avLst/>
            </a:prstGeom>
            <a:solidFill>
              <a:schemeClr val="bg1"/>
            </a:solidFill>
            <a:ln w="50800" cmpd="sng">
              <a:solidFill>
                <a:srgbClr val="00339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D6C011F-3AA3-4F35-8AD8-0941E70FDE10}"/>
                </a:ext>
              </a:extLst>
            </p:cNvPr>
            <p:cNvGrpSpPr/>
            <p:nvPr/>
          </p:nvGrpSpPr>
          <p:grpSpPr>
            <a:xfrm>
              <a:off x="3916328" y="4186817"/>
              <a:ext cx="4855885" cy="2172400"/>
              <a:chOff x="3916328" y="4186817"/>
              <a:chExt cx="4855885" cy="2172400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A54D783-E228-4695-B294-2E43270837F8}"/>
                  </a:ext>
                </a:extLst>
              </p:cNvPr>
              <p:cNvGrpSpPr/>
              <p:nvPr/>
            </p:nvGrpSpPr>
            <p:grpSpPr>
              <a:xfrm>
                <a:off x="3962980" y="4186817"/>
                <a:ext cx="4425393" cy="553998"/>
                <a:chOff x="3962980" y="1662121"/>
                <a:chExt cx="4425393" cy="553998"/>
              </a:xfrm>
            </p:grpSpPr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id="{44D37246-2AE0-49E3-8F7C-DC959AB45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6589" y="1951120"/>
                  <a:ext cx="900000" cy="0"/>
                </a:xfrm>
                <a:prstGeom prst="straightConnector1">
                  <a:avLst/>
                </a:prstGeom>
                <a:ln w="38100">
                  <a:solidFill>
                    <a:srgbClr val="00339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B6609E15-4F06-4A8E-BFE4-8B52D3B79A08}"/>
                    </a:ext>
                  </a:extLst>
                </p:cNvPr>
                <p:cNvSpPr txBox="1"/>
                <p:nvPr/>
              </p:nvSpPr>
              <p:spPr>
                <a:xfrm>
                  <a:off x="7092163" y="1662121"/>
                  <a:ext cx="129621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dirty="0">
                      <a:solidFill>
                        <a:srgbClr val="00339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合格！</a:t>
                  </a:r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AE9ADFDB-11BE-42F7-92EC-9F64B3B808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2980" y="1803942"/>
                  <a:ext cx="1868428" cy="283465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D2E1526A-BF5A-4D81-BD2D-0731F019C957}"/>
                  </a:ext>
                </a:extLst>
              </p:cNvPr>
              <p:cNvGrpSpPr/>
              <p:nvPr/>
            </p:nvGrpSpPr>
            <p:grpSpPr>
              <a:xfrm>
                <a:off x="3962980" y="5035357"/>
                <a:ext cx="4809233" cy="553998"/>
                <a:chOff x="3959445" y="3804018"/>
                <a:chExt cx="4809233" cy="553998"/>
              </a:xfrm>
            </p:grpSpPr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0FA9877D-3CBE-4720-9799-ED596F4E4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6589" y="4101224"/>
                  <a:ext cx="900000" cy="0"/>
                </a:xfrm>
                <a:prstGeom prst="straightConnector1">
                  <a:avLst/>
                </a:prstGeom>
                <a:ln w="38100">
                  <a:solidFill>
                    <a:srgbClr val="00339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B5C89D52-7C9F-476B-97ED-D2C0E8476F7C}"/>
                    </a:ext>
                  </a:extLst>
                </p:cNvPr>
                <p:cNvSpPr txBox="1"/>
                <p:nvPr/>
              </p:nvSpPr>
              <p:spPr>
                <a:xfrm>
                  <a:off x="6976153" y="3804018"/>
                  <a:ext cx="179252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dirty="0">
                      <a:solidFill>
                        <a:srgbClr val="00339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鼓泡缺陷！</a:t>
                  </a:r>
                </a:p>
              </p:txBody>
            </p:sp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9126DFB0-10B3-4286-B1D8-B902F3579A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59445" y="3959568"/>
                  <a:ext cx="1931598" cy="31939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6D977044-59CC-4A9F-BBA1-EF908C754BCD}"/>
                  </a:ext>
                </a:extLst>
              </p:cNvPr>
              <p:cNvGrpSpPr/>
              <p:nvPr/>
            </p:nvGrpSpPr>
            <p:grpSpPr>
              <a:xfrm>
                <a:off x="3916328" y="5805219"/>
                <a:ext cx="4826801" cy="553998"/>
                <a:chOff x="3916328" y="5805219"/>
                <a:chExt cx="4826801" cy="553998"/>
              </a:xfrm>
            </p:grpSpPr>
            <p:cxnSp>
              <p:nvCxnSpPr>
                <p:cNvPr id="80" name="直接箭头连接符 79">
                  <a:extLst>
                    <a:ext uri="{FF2B5EF4-FFF2-40B4-BE49-F238E27FC236}">
                      <a16:creationId xmlns:a16="http://schemas.microsoft.com/office/drawing/2014/main" id="{0E98FC13-8867-4A1B-9DE5-61E2BA16B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6589" y="6086474"/>
                  <a:ext cx="900000" cy="0"/>
                </a:xfrm>
                <a:prstGeom prst="straightConnector1">
                  <a:avLst/>
                </a:prstGeom>
                <a:ln w="38100">
                  <a:solidFill>
                    <a:srgbClr val="00339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91B4FE59-B00C-4FA6-832A-F57EA453E271}"/>
                    </a:ext>
                  </a:extLst>
                </p:cNvPr>
                <p:cNvSpPr txBox="1"/>
                <p:nvPr/>
              </p:nvSpPr>
              <p:spPr>
                <a:xfrm>
                  <a:off x="6950604" y="5805219"/>
                  <a:ext cx="179252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dirty="0">
                      <a:solidFill>
                        <a:srgbClr val="00339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弯曲缺陷！</a:t>
                  </a:r>
                </a:p>
              </p:txBody>
            </p: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C17E3691-D1AA-4D42-902D-FC78A81D6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328" y="5899116"/>
                  <a:ext cx="1953772" cy="4114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822D23F-C538-4EDD-8D5B-F4899804114F}"/>
              </a:ext>
            </a:extLst>
          </p:cNvPr>
          <p:cNvGrpSpPr/>
          <p:nvPr/>
        </p:nvGrpSpPr>
        <p:grpSpPr>
          <a:xfrm>
            <a:off x="185308" y="3995520"/>
            <a:ext cx="5175564" cy="1242021"/>
            <a:chOff x="313096" y="4308205"/>
            <a:chExt cx="5175564" cy="124202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A0A1D1E-6284-4E63-9CC4-2CF4DEE16982}"/>
                </a:ext>
              </a:extLst>
            </p:cNvPr>
            <p:cNvGrpSpPr/>
            <p:nvPr/>
          </p:nvGrpSpPr>
          <p:grpSpPr>
            <a:xfrm>
              <a:off x="313096" y="4323610"/>
              <a:ext cx="2353320" cy="1135939"/>
              <a:chOff x="6190858" y="2660561"/>
              <a:chExt cx="2357044" cy="1450055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62D3E47-E9F7-4D51-8A0A-F293E4B4CE1D}"/>
                  </a:ext>
                </a:extLst>
              </p:cNvPr>
              <p:cNvSpPr/>
              <p:nvPr/>
            </p:nvSpPr>
            <p:spPr>
              <a:xfrm>
                <a:off x="6190858" y="2660561"/>
                <a:ext cx="1901280" cy="9883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数据预处理</a:t>
                </a:r>
              </a:p>
            </p:txBody>
          </p: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CD684D6F-0CB6-452E-8C45-A8D991512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1238" y="3142304"/>
                <a:ext cx="366664" cy="0"/>
              </a:xfrm>
              <a:prstGeom prst="straightConnector1">
                <a:avLst/>
              </a:prstGeom>
              <a:ln w="3810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92D4D17-D7F9-4B68-9009-23ADD7E75AC1}"/>
                  </a:ext>
                </a:extLst>
              </p:cNvPr>
              <p:cNvSpPr txBox="1"/>
              <p:nvPr/>
            </p:nvSpPr>
            <p:spPr>
              <a:xfrm>
                <a:off x="6632576" y="3648950"/>
                <a:ext cx="1017843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Step1</a:t>
                </a:r>
                <a:endParaRPr lang="zh-CN" altLang="en-US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6413717-0B11-4DB8-AB10-3C6C0F8610BD}"/>
                </a:ext>
              </a:extLst>
            </p:cNvPr>
            <p:cNvGrpSpPr/>
            <p:nvPr/>
          </p:nvGrpSpPr>
          <p:grpSpPr>
            <a:xfrm>
              <a:off x="2702533" y="4308205"/>
              <a:ext cx="2786127" cy="1242021"/>
              <a:chOff x="6028819" y="2652805"/>
              <a:chExt cx="2790537" cy="1585471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C82135B-9DF4-4055-B238-9C304AD831B0}"/>
                  </a:ext>
                </a:extLst>
              </p:cNvPr>
              <p:cNvSpPr/>
              <p:nvPr/>
            </p:nvSpPr>
            <p:spPr>
              <a:xfrm>
                <a:off x="6028819" y="2652805"/>
                <a:ext cx="2345134" cy="9883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搭建</a:t>
                </a:r>
                <a:endPara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altLang="zh-CN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ResNet-18</a:t>
                </a:r>
                <a:r>
                  <a:rPr lang="zh-CN" altLang="en-US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  <a:endPara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1A6A2550-A7E4-481D-BFA2-D95A1737CA11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8471410" y="3184699"/>
                <a:ext cx="347946" cy="384608"/>
              </a:xfrm>
              <a:prstGeom prst="straightConnector1">
                <a:avLst/>
              </a:prstGeom>
              <a:ln w="3810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7154789-ABCC-4565-888E-2473981C8A9C}"/>
                  </a:ext>
                </a:extLst>
              </p:cNvPr>
              <p:cNvSpPr txBox="1"/>
              <p:nvPr/>
            </p:nvSpPr>
            <p:spPr>
              <a:xfrm>
                <a:off x="6736525" y="3648949"/>
                <a:ext cx="1019455" cy="5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Step2</a:t>
                </a:r>
                <a:endParaRPr lang="zh-CN" altLang="en-US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E734B326-B467-4274-A021-76A419D45735}"/>
              </a:ext>
            </a:extLst>
          </p:cNvPr>
          <p:cNvSpPr/>
          <p:nvPr/>
        </p:nvSpPr>
        <p:spPr>
          <a:xfrm>
            <a:off x="2883350" y="5323615"/>
            <a:ext cx="1898276" cy="774281"/>
          </a:xfrm>
          <a:prstGeom prst="rect">
            <a:avLst/>
          </a:prstGeom>
          <a:solidFill>
            <a:schemeClr val="bg1"/>
          </a:solidFill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可视化界面搭建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902BCC84-1ADE-4F87-8235-98EDD9F7B063}"/>
              </a:ext>
            </a:extLst>
          </p:cNvPr>
          <p:cNvSpPr txBox="1"/>
          <p:nvPr/>
        </p:nvSpPr>
        <p:spPr>
          <a:xfrm>
            <a:off x="3324370" y="6175862"/>
            <a:ext cx="101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Step6</a:t>
            </a:r>
            <a:endParaRPr lang="zh-CN" altLang="en-US" sz="24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C2ACE033-D38F-47E0-AC6F-0F265B5C4367}"/>
              </a:ext>
            </a:extLst>
          </p:cNvPr>
          <p:cNvCxnSpPr>
            <a:cxnSpLocks/>
          </p:cNvCxnSpPr>
          <p:nvPr/>
        </p:nvCxnSpPr>
        <p:spPr>
          <a:xfrm flipH="1" flipV="1">
            <a:off x="4861773" y="5710755"/>
            <a:ext cx="524683" cy="149401"/>
          </a:xfrm>
          <a:prstGeom prst="straightConnector1">
            <a:avLst/>
          </a:prstGeom>
          <a:ln w="3810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739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特征提取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0DA5DFA-DE6B-49A3-85E9-BF5FAAD375BE}"/>
              </a:ext>
            </a:extLst>
          </p:cNvPr>
          <p:cNvSpPr txBox="1"/>
          <p:nvPr/>
        </p:nvSpPr>
        <p:spPr>
          <a:xfrm>
            <a:off x="145143" y="1058668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图像特征提取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037F9CC-1755-4FBA-914F-4558F4003907}"/>
              </a:ext>
            </a:extLst>
          </p:cNvPr>
          <p:cNvGrpSpPr/>
          <p:nvPr/>
        </p:nvGrpSpPr>
        <p:grpSpPr>
          <a:xfrm>
            <a:off x="392784" y="1897871"/>
            <a:ext cx="8621100" cy="4208425"/>
            <a:chOff x="392784" y="1897871"/>
            <a:chExt cx="8621100" cy="420842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A77756F-F42D-4415-A8ED-90FC46CCF243}"/>
                </a:ext>
              </a:extLst>
            </p:cNvPr>
            <p:cNvGrpSpPr/>
            <p:nvPr/>
          </p:nvGrpSpPr>
          <p:grpSpPr>
            <a:xfrm>
              <a:off x="392784" y="1897871"/>
              <a:ext cx="6545196" cy="4208425"/>
              <a:chOff x="392784" y="1897871"/>
              <a:chExt cx="6545196" cy="420842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86BB35-A5CA-4ED4-A1CB-9AF44D58EFF9}"/>
                  </a:ext>
                </a:extLst>
              </p:cNvPr>
              <p:cNvSpPr txBox="1"/>
              <p:nvPr/>
            </p:nvSpPr>
            <p:spPr>
              <a:xfrm>
                <a:off x="907327" y="1897871"/>
                <a:ext cx="11500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原图</a:t>
                </a: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5027F5C-0DA5-403D-8C43-AECC70E4769F}"/>
                  </a:ext>
                </a:extLst>
              </p:cNvPr>
              <p:cNvSpPr txBox="1"/>
              <p:nvPr/>
            </p:nvSpPr>
            <p:spPr>
              <a:xfrm>
                <a:off x="4135431" y="1905604"/>
                <a:ext cx="14453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二值化</a:t>
                </a:r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74AAFF37-DAE4-4354-BEB1-92259AE382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2784" y="2675519"/>
                <a:ext cx="6545196" cy="3430777"/>
                <a:chOff x="223819" y="3082360"/>
                <a:chExt cx="5777758" cy="3028511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5B2A52FC-F7D5-4CDC-946A-0FD43FDB8E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1543" y="3162317"/>
                  <a:ext cx="2109220" cy="30175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CCD78320-C15F-4650-9EA5-2DD2E49C8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355" y="5663525"/>
                  <a:ext cx="2069596" cy="38404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72792E2E-7326-4FF1-BFBA-CC34C3190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19" y="4387586"/>
                  <a:ext cx="2264669" cy="347473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2912AFCD-5F87-4F2E-8A87-3C80BE867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24165" y="3082360"/>
                  <a:ext cx="3482825" cy="46166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79E0C7EC-57E7-4B71-94F6-B5631BF6F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29577" y="4328404"/>
                  <a:ext cx="3672000" cy="48674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4349F79F-99CD-4CCD-970D-3004C17FE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02859" y="5621883"/>
                  <a:ext cx="3525436" cy="48898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DFE1717E-10EF-44DC-A975-390B17C168FA}"/>
                </a:ext>
              </a:extLst>
            </p:cNvPr>
            <p:cNvCxnSpPr>
              <a:cxnSpLocks/>
            </p:cNvCxnSpPr>
            <p:nvPr/>
          </p:nvCxnSpPr>
          <p:spPr>
            <a:xfrm>
              <a:off x="6387733" y="4160235"/>
              <a:ext cx="685892" cy="0"/>
            </a:xfrm>
            <a:prstGeom prst="straightConnector1">
              <a:avLst/>
            </a:prstGeom>
            <a:ln w="79375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90553E0-B2A4-4098-B21A-AA2F04B4FAAB}"/>
                </a:ext>
              </a:extLst>
            </p:cNvPr>
            <p:cNvSpPr txBox="1"/>
            <p:nvPr/>
          </p:nvSpPr>
          <p:spPr>
            <a:xfrm>
              <a:off x="6830830" y="3148351"/>
              <a:ext cx="2183054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选择特征：</a:t>
              </a:r>
              <a:endParaRPr lang="en-US" altLang="zh-CN" sz="28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 algn="ctr">
                <a:buFont typeface="Wingdings" panose="05000000000000000000" pitchFamily="2" charset="2"/>
                <a:buChar char="Ø"/>
              </a:pPr>
              <a:r>
                <a:rPr lang="zh-CN" altLang="en-US" sz="28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面积</a:t>
              </a:r>
              <a:endParaRPr lang="en-US" altLang="zh-CN" sz="28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 algn="ctr">
                <a:buFont typeface="Wingdings" panose="05000000000000000000" pitchFamily="2" charset="2"/>
                <a:buChar char="Ø"/>
              </a:pPr>
              <a:r>
                <a:rPr lang="zh-CN" altLang="en-US" sz="28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周长</a:t>
              </a:r>
              <a:endParaRPr lang="en-US" altLang="zh-CN" sz="28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 algn="ctr">
                <a:buFont typeface="Wingdings" panose="05000000000000000000" pitchFamily="2" charset="2"/>
                <a:buChar char="Ø"/>
              </a:pPr>
              <a:r>
                <a:rPr lang="zh-CN" altLang="en-US" sz="28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方向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28AE2AD-A5E6-4C4F-867E-047E9A6B25B8}"/>
              </a:ext>
            </a:extLst>
          </p:cNvPr>
          <p:cNvSpPr txBox="1"/>
          <p:nvPr/>
        </p:nvSpPr>
        <p:spPr>
          <a:xfrm>
            <a:off x="2465395" y="1967158"/>
            <a:ext cx="1150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灰度化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C1561CA-5317-4050-B914-0A906AB9857B}"/>
              </a:ext>
            </a:extLst>
          </p:cNvPr>
          <p:cNvCxnSpPr>
            <a:cxnSpLocks/>
          </p:cNvCxnSpPr>
          <p:nvPr/>
        </p:nvCxnSpPr>
        <p:spPr>
          <a:xfrm>
            <a:off x="3703431" y="2210811"/>
            <a:ext cx="432000" cy="0"/>
          </a:xfrm>
          <a:prstGeom prst="straightConnector1">
            <a:avLst/>
          </a:prstGeom>
          <a:ln w="79375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A4AE36D-8BFA-4E78-85C6-42EBD65B5F60}"/>
              </a:ext>
            </a:extLst>
          </p:cNvPr>
          <p:cNvCxnSpPr>
            <a:cxnSpLocks/>
          </p:cNvCxnSpPr>
          <p:nvPr/>
        </p:nvCxnSpPr>
        <p:spPr>
          <a:xfrm>
            <a:off x="2057400" y="2210811"/>
            <a:ext cx="432000" cy="0"/>
          </a:xfrm>
          <a:prstGeom prst="straightConnector1">
            <a:avLst/>
          </a:prstGeom>
          <a:ln w="79375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92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FB3B38-5979-4BC2-9D02-64564B327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6" y="3225624"/>
            <a:ext cx="3390403" cy="339040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——SVM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0DA5DFA-DE6B-49A3-85E9-BF5FAAD375BE}"/>
              </a:ext>
            </a:extLst>
          </p:cNvPr>
          <p:cNvSpPr txBox="1"/>
          <p:nvPr/>
        </p:nvSpPr>
        <p:spPr>
          <a:xfrm>
            <a:off x="145143" y="1058668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搭建</a:t>
            </a:r>
            <a:r>
              <a:rPr kumimoji="1" lang="en-US" altLang="zh-CN" sz="2400" b="1" dirty="0">
                <a:latin typeface="微软雅黑" pitchFamily="34" charset="-122"/>
                <a:ea typeface="微软雅黑" pitchFamily="34" charset="-122"/>
              </a:rPr>
              <a:t>SVM</a:t>
            </a:r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模型并训练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623BC5E-AB9C-438E-AA94-E23A430547CF}"/>
              </a:ext>
            </a:extLst>
          </p:cNvPr>
          <p:cNvSpPr/>
          <p:nvPr/>
        </p:nvSpPr>
        <p:spPr>
          <a:xfrm>
            <a:off x="145143" y="4035363"/>
            <a:ext cx="52457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拼接所有图像特征至相同长度的向量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模型的类型为</a:t>
            </a:r>
            <a:r>
              <a:rPr lang="en-US" altLang="zh-CN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C-SVC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核函数为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高斯径向基函数（</a:t>
            </a:r>
            <a:r>
              <a:rPr lang="en-US" altLang="zh-CN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行向量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作为每个训练样本的表示方式</a:t>
            </a:r>
          </a:p>
        </p:txBody>
      </p:sp>
      <p:pic>
        <p:nvPicPr>
          <p:cNvPr id="6149" name="Picture 5" descr="https://img-blog.csdnimg.cn/20181119103207973.png?x-oss-process=image/watermark,type_ZmFuZ3poZW5naGVpdGk,shadow_10,text_aHR0cHM6Ly9ibG9nLmNzZG4ubmV0L25vcm1vbA==,size_16,color_FFFFFF,t_70">
            <a:extLst>
              <a:ext uri="{FF2B5EF4-FFF2-40B4-BE49-F238E27FC236}">
                <a16:creationId xmlns:a16="http://schemas.microsoft.com/office/drawing/2014/main" id="{445EE72D-5A0B-4FEF-BC58-49BE70E01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44" y="1562728"/>
            <a:ext cx="3471535" cy="24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443D285-D6FA-47DA-B67E-9F6281C21E17}"/>
              </a:ext>
            </a:extLst>
          </p:cNvPr>
          <p:cNvSpPr/>
          <p:nvPr/>
        </p:nvSpPr>
        <p:spPr>
          <a:xfrm>
            <a:off x="4571999" y="1813434"/>
            <a:ext cx="37121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SVM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模型在图像分类领域的应用广泛，模型通过提取特征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最优化分类超平面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，来学习图像中的不同特征，以实现图像分类的目的。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147A12-061B-4716-8FC7-6A150F87D588}"/>
              </a:ext>
            </a:extLst>
          </p:cNvPr>
          <p:cNvGrpSpPr/>
          <p:nvPr/>
        </p:nvGrpSpPr>
        <p:grpSpPr>
          <a:xfrm>
            <a:off x="279259" y="5511217"/>
            <a:ext cx="3570847" cy="707886"/>
            <a:chOff x="282197" y="5550446"/>
            <a:chExt cx="3570847" cy="70788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56EA2D7-5544-4D9B-BC7D-EF331F362C2E}"/>
                </a:ext>
              </a:extLst>
            </p:cNvPr>
            <p:cNvSpPr/>
            <p:nvPr/>
          </p:nvSpPr>
          <p:spPr>
            <a:xfrm>
              <a:off x="806724" y="5550446"/>
              <a:ext cx="30463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 accuracy: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69.8%</a:t>
              </a:r>
            </a:p>
            <a:p>
              <a:r>
                <a:rPr lang="en-US" altLang="zh-CN" sz="2000" b="1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 accuracy: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66.7%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3133788E-4A6B-4EF5-B8B2-2AFACABB9155}"/>
                </a:ext>
              </a:extLst>
            </p:cNvPr>
            <p:cNvCxnSpPr>
              <a:cxnSpLocks/>
            </p:cNvCxnSpPr>
            <p:nvPr/>
          </p:nvCxnSpPr>
          <p:spPr>
            <a:xfrm>
              <a:off x="282197" y="5921696"/>
              <a:ext cx="536558" cy="0"/>
            </a:xfrm>
            <a:prstGeom prst="straightConnector1">
              <a:avLst/>
            </a:prstGeom>
            <a:ln w="6985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2DBFE3B-2A4A-47F5-A47B-BE5C27ABBD67}"/>
              </a:ext>
            </a:extLst>
          </p:cNvPr>
          <p:cNvCxnSpPr>
            <a:cxnSpLocks/>
          </p:cNvCxnSpPr>
          <p:nvPr/>
        </p:nvCxnSpPr>
        <p:spPr>
          <a:xfrm>
            <a:off x="3731778" y="5873469"/>
            <a:ext cx="536558" cy="0"/>
          </a:xfrm>
          <a:prstGeom prst="straightConnector1">
            <a:avLst/>
          </a:prstGeom>
          <a:ln w="698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26131B9-850A-4D59-BFBF-4B9970CE3AE3}"/>
              </a:ext>
            </a:extLst>
          </p:cNvPr>
          <p:cNvSpPr/>
          <p:nvPr/>
        </p:nvSpPr>
        <p:spPr>
          <a:xfrm>
            <a:off x="4437567" y="5544786"/>
            <a:ext cx="659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83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FF0BA1-03B9-4B93-9FDE-FA7A9D49F2CB}"/>
              </a:ext>
            </a:extLst>
          </p:cNvPr>
          <p:cNvGrpSpPr/>
          <p:nvPr/>
        </p:nvGrpSpPr>
        <p:grpSpPr>
          <a:xfrm>
            <a:off x="3465288" y="2740319"/>
            <a:ext cx="4759442" cy="1583283"/>
            <a:chOff x="3196935" y="2722153"/>
            <a:chExt cx="4759442" cy="158328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DE7CB39-0606-4C35-B66E-5E5BEA039FB3}"/>
                </a:ext>
              </a:extLst>
            </p:cNvPr>
            <p:cNvGrpSpPr/>
            <p:nvPr/>
          </p:nvGrpSpPr>
          <p:grpSpPr>
            <a:xfrm>
              <a:off x="3196935" y="2749599"/>
              <a:ext cx="2584638" cy="1528392"/>
              <a:chOff x="3196935" y="3107403"/>
              <a:chExt cx="2584638" cy="1528392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822A6B9-6F79-4C08-B063-7A5C71B9A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935" y="3107403"/>
                <a:ext cx="2037856" cy="1528392"/>
              </a:xfrm>
              <a:prstGeom prst="rect">
                <a:avLst/>
              </a:prstGeom>
            </p:spPr>
          </p:pic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35110D07-DE60-40A3-A26E-52CA5AD00E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5015" y="3871599"/>
                <a:ext cx="536558" cy="0"/>
              </a:xfrm>
              <a:prstGeom prst="straightConnector1">
                <a:avLst/>
              </a:prstGeom>
              <a:ln w="6985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6C2C340-8CDD-456E-B4B1-36484E8A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857" y="2722153"/>
              <a:ext cx="1828520" cy="1583283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775DD2A-F93E-464E-97FE-F8C30B0A2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70" y="1762876"/>
            <a:ext cx="2098731" cy="360558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缺陷程度分析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0DA5DFA-DE6B-49A3-85E9-BF5FAAD375BE}"/>
              </a:ext>
            </a:extLst>
          </p:cNvPr>
          <p:cNvSpPr txBox="1"/>
          <p:nvPr/>
        </p:nvSpPr>
        <p:spPr>
          <a:xfrm>
            <a:off x="145143" y="1058668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无缺陷程度的标签数据</a:t>
            </a:r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→→→无监督学习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43D285-D6FA-47DA-B67E-9F6281C21E17}"/>
              </a:ext>
            </a:extLst>
          </p:cNvPr>
          <p:cNvSpPr/>
          <p:nvPr/>
        </p:nvSpPr>
        <p:spPr>
          <a:xfrm>
            <a:off x="105387" y="5477552"/>
            <a:ext cx="2975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K-Means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算法是一种典型的基于划分的聚类算法，也是一种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8EF8F2-6118-4219-BFEE-D98D02524380}"/>
              </a:ext>
            </a:extLst>
          </p:cNvPr>
          <p:cNvGrpSpPr/>
          <p:nvPr/>
        </p:nvGrpSpPr>
        <p:grpSpPr>
          <a:xfrm>
            <a:off x="3241147" y="1669504"/>
            <a:ext cx="5614618" cy="1231106"/>
            <a:chOff x="3249401" y="3688184"/>
            <a:chExt cx="5614618" cy="123110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F5EFE59-7EEE-4A73-97F7-A98E6D41B5BE}"/>
                </a:ext>
              </a:extLst>
            </p:cNvPr>
            <p:cNvSpPr txBox="1"/>
            <p:nvPr/>
          </p:nvSpPr>
          <p:spPr>
            <a:xfrm>
              <a:off x="3249401" y="3688184"/>
              <a:ext cx="2276402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SVM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分类特征</a:t>
              </a:r>
              <a:endParaRPr lang="en-US" altLang="zh-CN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 algn="ctr"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面积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 algn="ctr"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周长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 algn="ctr"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方向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1BBB6C7-34C5-415F-8FE1-C715DE125173}"/>
                </a:ext>
              </a:extLst>
            </p:cNvPr>
            <p:cNvCxnSpPr>
              <a:cxnSpLocks/>
            </p:cNvCxnSpPr>
            <p:nvPr/>
          </p:nvCxnSpPr>
          <p:spPr>
            <a:xfrm>
              <a:off x="5489918" y="4328479"/>
              <a:ext cx="536558" cy="0"/>
            </a:xfrm>
            <a:prstGeom prst="straightConnector1">
              <a:avLst/>
            </a:prstGeom>
            <a:ln w="6985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D3439FC-4255-4478-8DC4-C276BF107267}"/>
                </a:ext>
              </a:extLst>
            </p:cNvPr>
            <p:cNvSpPr txBox="1"/>
            <p:nvPr/>
          </p:nvSpPr>
          <p:spPr>
            <a:xfrm>
              <a:off x="6130049" y="4100014"/>
              <a:ext cx="2733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K-Means</a:t>
              </a:r>
              <a:r>
                <a:rPr lang="zh-CN" altLang="en-US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聚类特征</a:t>
              </a:r>
            </a:p>
          </p:txBody>
        </p:sp>
      </p:grpSp>
      <p:sp>
        <p:nvSpPr>
          <p:cNvPr id="22" name="文本框 74">
            <a:extLst>
              <a:ext uri="{FF2B5EF4-FFF2-40B4-BE49-F238E27FC236}">
                <a16:creationId xmlns:a16="http://schemas.microsoft.com/office/drawing/2014/main" id="{D124CCBC-12A6-4D5E-802E-C55FEC814C8B}"/>
              </a:ext>
            </a:extLst>
          </p:cNvPr>
          <p:cNvSpPr txBox="1"/>
          <p:nvPr/>
        </p:nvSpPr>
        <p:spPr>
          <a:xfrm>
            <a:off x="3399183" y="6077151"/>
            <a:ext cx="5456582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2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同一类中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缺陷程度相近</a:t>
            </a:r>
            <a:r>
              <a:rPr kumimoji="1"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效果不错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4A8E42C-9293-476A-8881-FD62AB6359CC}"/>
              </a:ext>
            </a:extLst>
          </p:cNvPr>
          <p:cNvGrpSpPr/>
          <p:nvPr/>
        </p:nvGrpSpPr>
        <p:grpSpPr>
          <a:xfrm>
            <a:off x="3465288" y="4336142"/>
            <a:ext cx="4702670" cy="1584000"/>
            <a:chOff x="3196935" y="4286447"/>
            <a:chExt cx="4702670" cy="1584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35861EA-57FD-4F8E-9DD5-56AA6111D3F3}"/>
                </a:ext>
              </a:extLst>
            </p:cNvPr>
            <p:cNvGrpSpPr/>
            <p:nvPr/>
          </p:nvGrpSpPr>
          <p:grpSpPr>
            <a:xfrm>
              <a:off x="3196935" y="4313447"/>
              <a:ext cx="2584638" cy="1530000"/>
              <a:chOff x="3196935" y="4840218"/>
              <a:chExt cx="2584638" cy="1530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DA186D4F-587F-4364-9760-BABA97B13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6935" y="4840218"/>
                <a:ext cx="2040000" cy="1530000"/>
              </a:xfrm>
              <a:prstGeom prst="rect">
                <a:avLst/>
              </a:prstGeom>
            </p:spPr>
          </p:pic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3EF0D09B-5CFD-4506-ACE5-B021DD93D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5015" y="5605218"/>
                <a:ext cx="536558" cy="0"/>
              </a:xfrm>
              <a:prstGeom prst="straightConnector1">
                <a:avLst/>
              </a:prstGeom>
              <a:ln w="6985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BB00F8F-AA86-460D-809E-7DF688B2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4629" y="4286447"/>
              <a:ext cx="1714976" cy="1584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9623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0DA5DFA-DE6B-49A3-85E9-BF5FAAD375BE}"/>
              </a:ext>
            </a:extLst>
          </p:cNvPr>
          <p:cNvSpPr txBox="1"/>
          <p:nvPr/>
        </p:nvSpPr>
        <p:spPr>
          <a:xfrm>
            <a:off x="145143" y="1058668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微软雅黑" pitchFamily="34" charset="-122"/>
                <a:ea typeface="微软雅黑" pitchFamily="34" charset="-122"/>
              </a:rPr>
              <a:t>SVM</a:t>
            </a:r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模型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准确率低</a:t>
            </a:r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→→→深度学习模型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2E2342D-B061-43D2-AC76-FD017F51F949}"/>
              </a:ext>
            </a:extLst>
          </p:cNvPr>
          <p:cNvGrpSpPr/>
          <p:nvPr/>
        </p:nvGrpSpPr>
        <p:grpSpPr>
          <a:xfrm>
            <a:off x="23189" y="3239891"/>
            <a:ext cx="2359157" cy="1606449"/>
            <a:chOff x="23189" y="3239891"/>
            <a:chExt cx="2359157" cy="160644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EE605A6-0A41-49BE-AAD8-E216F446CD42}"/>
                </a:ext>
              </a:extLst>
            </p:cNvPr>
            <p:cNvGrpSpPr/>
            <p:nvPr/>
          </p:nvGrpSpPr>
          <p:grpSpPr>
            <a:xfrm>
              <a:off x="23189" y="3239891"/>
              <a:ext cx="2221977" cy="1018816"/>
              <a:chOff x="23189" y="3239891"/>
              <a:chExt cx="2221977" cy="1018816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BBF633F-15F3-41BA-BFE6-F2DB87E0F0DE}"/>
                  </a:ext>
                </a:extLst>
              </p:cNvPr>
              <p:cNvSpPr txBox="1"/>
              <p:nvPr/>
            </p:nvSpPr>
            <p:spPr>
              <a:xfrm>
                <a:off x="685350" y="3797042"/>
                <a:ext cx="897653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原图</a:t>
                </a: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C9BA5F47-2BDD-468A-ACCE-64CF22EF8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89" y="3239891"/>
                <a:ext cx="2221977" cy="297353"/>
              </a:xfrm>
              <a:prstGeom prst="rect">
                <a:avLst/>
              </a:prstGeom>
            </p:spPr>
          </p:pic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DCB68F6-1770-4BD7-BB34-C76320F6C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9" y="4532395"/>
              <a:ext cx="2359157" cy="313945"/>
            </a:xfrm>
            <a:prstGeom prst="rect">
              <a:avLst/>
            </a:prstGeom>
          </p:spPr>
        </p:pic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CCED73B5-5710-4A0C-9A57-9DC60201CFC4}"/>
              </a:ext>
            </a:extLst>
          </p:cNvPr>
          <p:cNvSpPr txBox="1"/>
          <p:nvPr/>
        </p:nvSpPr>
        <p:spPr>
          <a:xfrm>
            <a:off x="2741228" y="1750670"/>
            <a:ext cx="360053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数据增强与预处理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9808F4D-568E-4CBE-9CB0-DC694F006BF4}"/>
              </a:ext>
            </a:extLst>
          </p:cNvPr>
          <p:cNvGrpSpPr/>
          <p:nvPr/>
        </p:nvGrpSpPr>
        <p:grpSpPr>
          <a:xfrm>
            <a:off x="1989947" y="2686834"/>
            <a:ext cx="2110087" cy="2685512"/>
            <a:chOff x="1989947" y="2686834"/>
            <a:chExt cx="2110087" cy="268551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7071182-FC6A-4307-A398-FD4C68B658FC}"/>
                </a:ext>
              </a:extLst>
            </p:cNvPr>
            <p:cNvGrpSpPr/>
            <p:nvPr/>
          </p:nvGrpSpPr>
          <p:grpSpPr>
            <a:xfrm>
              <a:off x="2010244" y="2686834"/>
              <a:ext cx="2072644" cy="1571873"/>
              <a:chOff x="2270729" y="2686834"/>
              <a:chExt cx="2072644" cy="1571873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B68478-833C-43BD-85FF-CF1047CED295}"/>
                  </a:ext>
                </a:extLst>
              </p:cNvPr>
              <p:cNvSpPr txBox="1"/>
              <p:nvPr/>
            </p:nvSpPr>
            <p:spPr>
              <a:xfrm>
                <a:off x="2403868" y="3797042"/>
                <a:ext cx="1803216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按比例缩放</a:t>
                </a:r>
                <a:endParaRPr lang="en-US" altLang="zh-CN" sz="2400" b="1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93C05485-0354-4235-A0CA-8DC264171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0729" y="2686834"/>
                <a:ext cx="2072644" cy="277369"/>
              </a:xfrm>
              <a:prstGeom prst="rect">
                <a:avLst/>
              </a:prstGeom>
            </p:spPr>
          </p:pic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6B1A3A89-48F3-4043-B6F2-84F02DC38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47" y="5091546"/>
              <a:ext cx="2110087" cy="280800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B5C1433-1C3B-406C-A231-3047564533D9}"/>
              </a:ext>
            </a:extLst>
          </p:cNvPr>
          <p:cNvGrpSpPr/>
          <p:nvPr/>
        </p:nvGrpSpPr>
        <p:grpSpPr>
          <a:xfrm>
            <a:off x="3823907" y="3270655"/>
            <a:ext cx="2073600" cy="1514058"/>
            <a:chOff x="3823907" y="3270655"/>
            <a:chExt cx="2073600" cy="151405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B442C7D-E778-462C-A418-FE065D7ABB01}"/>
                </a:ext>
              </a:extLst>
            </p:cNvPr>
            <p:cNvGrpSpPr/>
            <p:nvPr/>
          </p:nvGrpSpPr>
          <p:grpSpPr>
            <a:xfrm>
              <a:off x="3823907" y="3270655"/>
              <a:ext cx="2073600" cy="988052"/>
              <a:chOff x="4106621" y="3270655"/>
              <a:chExt cx="2073600" cy="988052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7A10983-0B46-40AB-9B67-94B8F90B13B3}"/>
                  </a:ext>
                </a:extLst>
              </p:cNvPr>
              <p:cNvSpPr txBox="1"/>
              <p:nvPr/>
            </p:nvSpPr>
            <p:spPr>
              <a:xfrm>
                <a:off x="4424308" y="3797042"/>
                <a:ext cx="1438226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随机裁剪</a:t>
                </a:r>
              </a:p>
            </p:txBody>
          </p:sp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B9D759B7-F6F2-4BB2-A096-3C093DC5F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2" b="9731"/>
              <a:stretch/>
            </p:blipFill>
            <p:spPr>
              <a:xfrm flipV="1">
                <a:off x="4106621" y="3270655"/>
                <a:ext cx="2073600" cy="252699"/>
              </a:xfrm>
              <a:prstGeom prst="rect">
                <a:avLst/>
              </a:prstGeom>
            </p:spPr>
          </p:pic>
        </p:grp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7ACCF672-26A2-4B80-9451-501E0B0E6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2"/>
            <a:stretch/>
          </p:blipFill>
          <p:spPr>
            <a:xfrm>
              <a:off x="3892517" y="4503913"/>
              <a:ext cx="1936380" cy="28080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D521E54-A15F-4B70-8A37-9B13AC8CD691}"/>
              </a:ext>
            </a:extLst>
          </p:cNvPr>
          <p:cNvGrpSpPr/>
          <p:nvPr/>
        </p:nvGrpSpPr>
        <p:grpSpPr>
          <a:xfrm>
            <a:off x="5579820" y="2689635"/>
            <a:ext cx="2110087" cy="2719858"/>
            <a:chOff x="5579820" y="2689635"/>
            <a:chExt cx="2110087" cy="2719858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2E6CD66-CC56-4A8C-9C20-5968627F6585}"/>
                </a:ext>
              </a:extLst>
            </p:cNvPr>
            <p:cNvGrpSpPr/>
            <p:nvPr/>
          </p:nvGrpSpPr>
          <p:grpSpPr>
            <a:xfrm>
              <a:off x="5579820" y="2689635"/>
              <a:ext cx="2072644" cy="1569072"/>
              <a:chOff x="5675724" y="2676002"/>
              <a:chExt cx="2072644" cy="1569072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834F6DF-D79D-4B63-A83D-4BDA17A8BC30}"/>
                  </a:ext>
                </a:extLst>
              </p:cNvPr>
              <p:cNvSpPr txBox="1"/>
              <p:nvPr/>
            </p:nvSpPr>
            <p:spPr>
              <a:xfrm>
                <a:off x="5992933" y="3783409"/>
                <a:ext cx="1438226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随机翻转</a:t>
                </a:r>
              </a:p>
            </p:txBody>
          </p:sp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925E7309-295F-4246-BE24-FC78C779F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5724" y="2676002"/>
                <a:ext cx="2072644" cy="277369"/>
              </a:xfrm>
              <a:prstGeom prst="rect">
                <a:avLst/>
              </a:prstGeom>
              <a:scene3d>
                <a:camera prst="orthographicFront">
                  <a:rot lat="10800000" lon="0" rev="0"/>
                </a:camera>
                <a:lightRig rig="threePt" dir="t"/>
              </a:scene3d>
            </p:spPr>
          </p:pic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77710749-42AE-4080-A320-9E7C5762D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820" y="5128693"/>
              <a:ext cx="2110087" cy="280800"/>
            </a:xfrm>
            <a:prstGeom prst="rect">
              <a:avLst/>
            </a:prstGeom>
            <a:scene3d>
              <a:camera prst="orthographicFront">
                <a:rot lat="0" lon="10739979" rev="0"/>
              </a:camera>
              <a:lightRig rig="threePt" dir="t"/>
            </a:scene3d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2E48C07-03F1-461F-8E8F-262DD24E422B}"/>
              </a:ext>
            </a:extLst>
          </p:cNvPr>
          <p:cNvGrpSpPr/>
          <p:nvPr/>
        </p:nvGrpSpPr>
        <p:grpSpPr>
          <a:xfrm>
            <a:off x="7086776" y="3055708"/>
            <a:ext cx="2225701" cy="2075939"/>
            <a:chOff x="7086776" y="3055708"/>
            <a:chExt cx="2225701" cy="207593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4FB4688-D63F-4ECE-BD42-8FACCAE47806}"/>
                </a:ext>
              </a:extLst>
            </p:cNvPr>
            <p:cNvGrpSpPr/>
            <p:nvPr/>
          </p:nvGrpSpPr>
          <p:grpSpPr>
            <a:xfrm>
              <a:off x="7086776" y="3055708"/>
              <a:ext cx="2176494" cy="1197928"/>
              <a:chOff x="7063801" y="2980500"/>
              <a:chExt cx="2072644" cy="1184909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F65B93D-0E9A-4F5D-B57B-3834C3DE702D}"/>
                  </a:ext>
                </a:extLst>
              </p:cNvPr>
              <p:cNvSpPr txBox="1"/>
              <p:nvPr/>
            </p:nvSpPr>
            <p:spPr>
              <a:xfrm>
                <a:off x="7325969" y="3708761"/>
                <a:ext cx="1548308" cy="4566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随机旋转</a:t>
                </a:r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1C9D6AA0-D453-4B9B-BFBD-8B510B4BB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984393">
                <a:off x="7063801" y="2980500"/>
                <a:ext cx="2072644" cy="277369"/>
              </a:xfrm>
              <a:prstGeom prst="rect">
                <a:avLst/>
              </a:prstGeom>
            </p:spPr>
          </p:pic>
        </p:grp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11443A4C-6AD8-45F4-A8F6-4D6CFA3B1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2036">
              <a:off x="7202390" y="4850847"/>
              <a:ext cx="2110087" cy="280800"/>
            </a:xfrm>
            <a:prstGeom prst="rect">
              <a:avLst/>
            </a:prstGeom>
          </p:spPr>
        </p:pic>
      </p:grpSp>
      <p:sp>
        <p:nvSpPr>
          <p:cNvPr id="49" name="文本框 74">
            <a:extLst>
              <a:ext uri="{FF2B5EF4-FFF2-40B4-BE49-F238E27FC236}">
                <a16:creationId xmlns:a16="http://schemas.microsoft.com/office/drawing/2014/main" id="{D50F66D6-A5D2-4544-8397-76446D40E5A8}"/>
              </a:ext>
            </a:extLst>
          </p:cNvPr>
          <p:cNvSpPr txBox="1"/>
          <p:nvPr/>
        </p:nvSpPr>
        <p:spPr>
          <a:xfrm>
            <a:off x="820167" y="5610013"/>
            <a:ext cx="7503664" cy="830997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2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扩充数据集、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减小过拟合</a:t>
            </a:r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提高模型泛化能力</a:t>
            </a:r>
            <a:endParaRPr kumimoji="1"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便于神经网络处理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562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网络搭建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572D62-3E59-49E4-B024-EAD767AF26E7}"/>
              </a:ext>
            </a:extLst>
          </p:cNvPr>
          <p:cNvSpPr/>
          <p:nvPr/>
        </p:nvSpPr>
        <p:spPr>
          <a:xfrm>
            <a:off x="178430" y="1629507"/>
            <a:ext cx="50093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ResNet-18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层深度和残差连接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，具有非常强大的图像分类性能。由于其相对较浅的深度和低复杂度，广泛应用于计算机视觉领域。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通过调用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nn.Module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等组件，实现了一个简单而高效的图像分类模型。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62FEFA1-0C4F-43C7-87FA-C30E7BDDDDA3}"/>
              </a:ext>
            </a:extLst>
          </p:cNvPr>
          <p:cNvSpPr txBox="1"/>
          <p:nvPr/>
        </p:nvSpPr>
        <p:spPr>
          <a:xfrm>
            <a:off x="145143" y="1058668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构建预训练的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ResNet-18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C4F10E-AF25-4578-9195-335041916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89" y="1645878"/>
            <a:ext cx="2289151" cy="4844604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21EEBF38-D77A-4808-9B83-9C0C3834AC5A}"/>
              </a:ext>
            </a:extLst>
          </p:cNvPr>
          <p:cNvSpPr/>
          <p:nvPr/>
        </p:nvSpPr>
        <p:spPr>
          <a:xfrm>
            <a:off x="145143" y="3667424"/>
            <a:ext cx="750240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 Classifier(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nn.Module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def __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__(self,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num_classes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super(Classifier, self).__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__()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self.device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'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 if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torch.cuda.is_available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else '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self.resnet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models.resnet18(pretrained=True) 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self.resnet.fc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nn.Linear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self.resnet.fc.in_features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num_classes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self.to(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self.device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def forward(self, x):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out =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self.resnet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(x.to(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self.device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dtype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self.resnet.fc.weight.dtype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return out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16ECDD5-DBB2-4330-AA80-374D48526BAA}"/>
              </a:ext>
            </a:extLst>
          </p:cNvPr>
          <p:cNvGrpSpPr/>
          <p:nvPr/>
        </p:nvGrpSpPr>
        <p:grpSpPr>
          <a:xfrm>
            <a:off x="1899358" y="3285067"/>
            <a:ext cx="1315155" cy="378624"/>
            <a:chOff x="1594555" y="3285067"/>
            <a:chExt cx="1315155" cy="378624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8316E35B-3129-41C1-9AB0-D8017D90074C}"/>
                </a:ext>
              </a:extLst>
            </p:cNvPr>
            <p:cNvCxnSpPr>
              <a:cxnSpLocks/>
            </p:cNvCxnSpPr>
            <p:nvPr/>
          </p:nvCxnSpPr>
          <p:spPr>
            <a:xfrm>
              <a:off x="1594555" y="3285067"/>
              <a:ext cx="0" cy="353683"/>
            </a:xfrm>
            <a:prstGeom prst="straightConnector1">
              <a:avLst/>
            </a:prstGeom>
            <a:ln w="5715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05379DED-D9D4-4E18-9FF4-CD1ABE5DD283}"/>
                </a:ext>
              </a:extLst>
            </p:cNvPr>
            <p:cNvCxnSpPr>
              <a:cxnSpLocks/>
            </p:cNvCxnSpPr>
            <p:nvPr/>
          </p:nvCxnSpPr>
          <p:spPr>
            <a:xfrm>
              <a:off x="2017889" y="3285067"/>
              <a:ext cx="0" cy="356046"/>
            </a:xfrm>
            <a:prstGeom prst="straightConnector1">
              <a:avLst/>
            </a:prstGeom>
            <a:ln w="5715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36D8E592-A8B6-439E-9D76-B63656DA278F}"/>
                </a:ext>
              </a:extLst>
            </p:cNvPr>
            <p:cNvCxnSpPr>
              <a:cxnSpLocks/>
            </p:cNvCxnSpPr>
            <p:nvPr/>
          </p:nvCxnSpPr>
          <p:spPr>
            <a:xfrm>
              <a:off x="2452511" y="3285067"/>
              <a:ext cx="0" cy="378624"/>
            </a:xfrm>
            <a:prstGeom prst="straightConnector1">
              <a:avLst/>
            </a:prstGeom>
            <a:ln w="5715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D284546-98A1-469A-B7CE-A4081BC6B621}"/>
                </a:ext>
              </a:extLst>
            </p:cNvPr>
            <p:cNvCxnSpPr>
              <a:cxnSpLocks/>
            </p:cNvCxnSpPr>
            <p:nvPr/>
          </p:nvCxnSpPr>
          <p:spPr>
            <a:xfrm>
              <a:off x="2909710" y="3285067"/>
              <a:ext cx="0" cy="370612"/>
            </a:xfrm>
            <a:prstGeom prst="straightConnector1">
              <a:avLst/>
            </a:prstGeom>
            <a:ln w="5715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8040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" y="0"/>
            <a:ext cx="3131841" cy="68580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960270" y="802954"/>
            <a:ext cx="1224296" cy="12003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019FFEB4-F8E7-A148-8A0A-BEE05895543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733099" y="1403118"/>
            <a:ext cx="4887060" cy="446539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eaLnBrk="0" hangingPunct="0">
              <a:lnSpc>
                <a:spcPct val="100000"/>
              </a:lnSpc>
              <a:buClrTx/>
              <a:buFontTx/>
              <a:buNone/>
              <a:defRPr kumimoji="0" sz="2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14000"/>
              </a:lnSpc>
            </a:pPr>
            <a:r>
              <a:rPr lang="zh-CN" altLang="en-US" sz="3600" dirty="0"/>
              <a:t>一、作品概述</a:t>
            </a:r>
            <a:endParaRPr lang="en-US" altLang="zh-CN" sz="3600" dirty="0"/>
          </a:p>
          <a:p>
            <a:pPr>
              <a:lnSpc>
                <a:spcPct val="114000"/>
              </a:lnSpc>
            </a:pPr>
            <a:endParaRPr lang="en-US" altLang="zh-CN" sz="3600" dirty="0"/>
          </a:p>
          <a:p>
            <a:pPr>
              <a:lnSpc>
                <a:spcPct val="114000"/>
              </a:lnSpc>
            </a:pPr>
            <a:r>
              <a:rPr lang="zh-CN" altLang="en-US" sz="3600" dirty="0"/>
              <a:t>二、</a:t>
            </a:r>
            <a:r>
              <a:rPr lang="zh-CN" altLang="en-US" sz="36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石头剪刀布识别</a:t>
            </a:r>
          </a:p>
          <a:p>
            <a:pPr>
              <a:lnSpc>
                <a:spcPct val="114000"/>
              </a:lnSpc>
            </a:pPr>
            <a:endParaRPr lang="en-US" altLang="zh-CN" sz="3600" dirty="0"/>
          </a:p>
          <a:p>
            <a:pPr>
              <a:lnSpc>
                <a:spcPct val="114000"/>
              </a:lnSpc>
            </a:pPr>
            <a:r>
              <a:rPr lang="zh-CN" altLang="en-US" sz="3600" dirty="0"/>
              <a:t>三、</a:t>
            </a:r>
            <a:r>
              <a:rPr lang="zh-CN" altLang="en-US" sz="36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火腿肠外观检测</a:t>
            </a:r>
          </a:p>
          <a:p>
            <a:pPr>
              <a:lnSpc>
                <a:spcPct val="114000"/>
              </a:lnSpc>
            </a:pPr>
            <a:endParaRPr lang="en-US" altLang="zh-CN" sz="3600" dirty="0"/>
          </a:p>
          <a:p>
            <a:pPr>
              <a:lnSpc>
                <a:spcPct val="114000"/>
              </a:lnSpc>
            </a:pPr>
            <a:r>
              <a:rPr lang="zh-CN" altLang="en-US" sz="3600" dirty="0"/>
              <a:t>四、作品总结</a:t>
            </a:r>
            <a:endParaRPr lang="en-US" altLang="zh-CN" sz="3600" dirty="0"/>
          </a:p>
        </p:txBody>
      </p:sp>
      <p:sp>
        <p:nvSpPr>
          <p:cNvPr id="29" name="矩形 28"/>
          <p:cNvSpPr/>
          <p:nvPr/>
        </p:nvSpPr>
        <p:spPr>
          <a:xfrm>
            <a:off x="8449276" y="717512"/>
            <a:ext cx="170883" cy="170883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B02BFBB-1F50-4CDE-83B1-279DEFD82EAE}"/>
              </a:ext>
            </a:extLst>
          </p:cNvPr>
          <p:cNvCxnSpPr>
            <a:cxnSpLocks/>
          </p:cNvCxnSpPr>
          <p:nvPr/>
        </p:nvCxnSpPr>
        <p:spPr>
          <a:xfrm>
            <a:off x="960270" y="5648554"/>
            <a:ext cx="12242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8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结果分析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2B2876-100F-4CA2-8357-A241C6E046B0}"/>
              </a:ext>
            </a:extLst>
          </p:cNvPr>
          <p:cNvSpPr txBox="1"/>
          <p:nvPr/>
        </p:nvSpPr>
        <p:spPr>
          <a:xfrm>
            <a:off x="2020584" y="-1268638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过拟合现象：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减少特征数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，正则化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F0493D0-F5E3-41A0-8ADD-52C4B2B586FB}"/>
              </a:ext>
            </a:extLst>
          </p:cNvPr>
          <p:cNvSpPr txBox="1"/>
          <p:nvPr/>
        </p:nvSpPr>
        <p:spPr>
          <a:xfrm>
            <a:off x="287551" y="-63137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测试集分类结果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9009398-22BD-4507-98E3-E239533C1643}"/>
                  </a:ext>
                </a:extLst>
              </p:cNvPr>
              <p:cNvSpPr txBox="1"/>
              <p:nvPr/>
            </p:nvSpPr>
            <p:spPr>
              <a:xfrm>
                <a:off x="792626" y="1701283"/>
                <a:ext cx="36998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分类结果（学习率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=0.013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9009398-22BD-4507-98E3-E239533C1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26" y="1701283"/>
                <a:ext cx="3699859" cy="400110"/>
              </a:xfrm>
              <a:prstGeom prst="rect">
                <a:avLst/>
              </a:prstGeom>
              <a:blipFill>
                <a:blip r:embed="rId4"/>
                <a:stretch>
                  <a:fillRect l="-1647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0871490-7957-4EAC-A714-458E54E2B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8141"/>
              </p:ext>
            </p:extLst>
          </p:nvPr>
        </p:nvGraphicFramePr>
        <p:xfrm>
          <a:off x="665923" y="2200845"/>
          <a:ext cx="7528501" cy="1002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2581">
                  <a:extLst>
                    <a:ext uri="{9D8B030D-6E8A-4147-A177-3AD203B41FA5}">
                      <a16:colId xmlns:a16="http://schemas.microsoft.com/office/drawing/2014/main" val="2810293047"/>
                    </a:ext>
                  </a:extLst>
                </a:gridCol>
                <a:gridCol w="1444801">
                  <a:extLst>
                    <a:ext uri="{9D8B030D-6E8A-4147-A177-3AD203B41FA5}">
                      <a16:colId xmlns:a16="http://schemas.microsoft.com/office/drawing/2014/main" val="1031606967"/>
                    </a:ext>
                  </a:extLst>
                </a:gridCol>
                <a:gridCol w="753376">
                  <a:extLst>
                    <a:ext uri="{9D8B030D-6E8A-4147-A177-3AD203B41FA5}">
                      <a16:colId xmlns:a16="http://schemas.microsoft.com/office/drawing/2014/main" val="1017861892"/>
                    </a:ext>
                  </a:extLst>
                </a:gridCol>
                <a:gridCol w="753376">
                  <a:extLst>
                    <a:ext uri="{9D8B030D-6E8A-4147-A177-3AD203B41FA5}">
                      <a16:colId xmlns:a16="http://schemas.microsoft.com/office/drawing/2014/main" val="3580426008"/>
                    </a:ext>
                  </a:extLst>
                </a:gridCol>
                <a:gridCol w="753376">
                  <a:extLst>
                    <a:ext uri="{9D8B030D-6E8A-4147-A177-3AD203B41FA5}">
                      <a16:colId xmlns:a16="http://schemas.microsoft.com/office/drawing/2014/main" val="4148969667"/>
                    </a:ext>
                  </a:extLst>
                </a:gridCol>
                <a:gridCol w="753376">
                  <a:extLst>
                    <a:ext uri="{9D8B030D-6E8A-4147-A177-3AD203B41FA5}">
                      <a16:colId xmlns:a16="http://schemas.microsoft.com/office/drawing/2014/main" val="2780334372"/>
                    </a:ext>
                  </a:extLst>
                </a:gridCol>
                <a:gridCol w="714239">
                  <a:extLst>
                    <a:ext uri="{9D8B030D-6E8A-4147-A177-3AD203B41FA5}">
                      <a16:colId xmlns:a16="http://schemas.microsoft.com/office/drawing/2014/main" val="2306579212"/>
                    </a:ext>
                  </a:extLst>
                </a:gridCol>
                <a:gridCol w="753376">
                  <a:extLst>
                    <a:ext uri="{9D8B030D-6E8A-4147-A177-3AD203B41FA5}">
                      <a16:colId xmlns:a16="http://schemas.microsoft.com/office/drawing/2014/main" val="3849593378"/>
                    </a:ext>
                  </a:extLst>
                </a:gridCol>
              </a:tblGrid>
              <a:tr h="1384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Epoch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</a:rPr>
                        <a:t>迭代次数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569488"/>
                  </a:ext>
                </a:extLst>
              </a:tr>
              <a:tr h="13022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ResNet-18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训练集准确率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0.4541</a:t>
                      </a: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0.8064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0.8494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0.8680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0.8981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0.9149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9913124"/>
                  </a:ext>
                </a:extLst>
              </a:tr>
              <a:tr h="1302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种类平均损失函数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1.2609</a:t>
                      </a: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0.4369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0.3372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0.2890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0.2392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0.2042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818406"/>
                  </a:ext>
                </a:extLst>
              </a:tr>
              <a:tr h="1302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测试集准确率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0.3535</a:t>
                      </a: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0.8131</a:t>
                      </a:r>
                      <a:endParaRPr lang="en-US" altLang="zh-CN" sz="1600" b="0" i="0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0.8283</a:t>
                      </a:r>
                      <a:endParaRPr lang="en-US" altLang="zh-CN" sz="1600" b="0" i="0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0.8586</a:t>
                      </a:r>
                      <a:endParaRPr lang="en-US" altLang="zh-CN" sz="1600" b="0" i="0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0.8384</a:t>
                      </a:r>
                      <a:endParaRPr lang="en-US" altLang="zh-CN" sz="1600" b="0" i="0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0.8636</a:t>
                      </a:r>
                      <a:endParaRPr lang="en-US" altLang="zh-CN" sz="1600" b="0" i="0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4" marR="6854" marT="68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386156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BC5A0F5-9CD0-451C-92E0-C158D1485C38}"/>
              </a:ext>
            </a:extLst>
          </p:cNvPr>
          <p:cNvSpPr txBox="1"/>
          <p:nvPr/>
        </p:nvSpPr>
        <p:spPr>
          <a:xfrm>
            <a:off x="145143" y="1058668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训练效果展示</a:t>
            </a:r>
          </a:p>
        </p:txBody>
      </p:sp>
      <p:sp>
        <p:nvSpPr>
          <p:cNvPr id="18" name="文本框 74">
            <a:extLst>
              <a:ext uri="{FF2B5EF4-FFF2-40B4-BE49-F238E27FC236}">
                <a16:creationId xmlns:a16="http://schemas.microsoft.com/office/drawing/2014/main" id="{F6C38437-86D0-4402-B8D1-9250D9C7BFD9}"/>
              </a:ext>
            </a:extLst>
          </p:cNvPr>
          <p:cNvSpPr txBox="1"/>
          <p:nvPr/>
        </p:nvSpPr>
        <p:spPr>
          <a:xfrm>
            <a:off x="840045" y="5957883"/>
            <a:ext cx="7503664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2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训练效果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明显优于</a:t>
            </a:r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传统机器学习算法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9783DFB-67DF-4C52-994A-4E16595D6DEC}"/>
              </a:ext>
            </a:extLst>
          </p:cNvPr>
          <p:cNvGrpSpPr/>
          <p:nvPr/>
        </p:nvGrpSpPr>
        <p:grpSpPr>
          <a:xfrm>
            <a:off x="440037" y="3449644"/>
            <a:ext cx="8140231" cy="2233567"/>
            <a:chOff x="440037" y="3429766"/>
            <a:chExt cx="8140231" cy="2233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CD24EA-EDE9-4542-8B36-B1EF2CCE4DE8}"/>
                </a:ext>
              </a:extLst>
            </p:cNvPr>
            <p:cNvGrpSpPr/>
            <p:nvPr/>
          </p:nvGrpSpPr>
          <p:grpSpPr>
            <a:xfrm>
              <a:off x="440037" y="3432607"/>
              <a:ext cx="5129474" cy="2230726"/>
              <a:chOff x="545425" y="3142031"/>
              <a:chExt cx="5129474" cy="223072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847CC367-E652-4B2B-9310-740B362124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86"/>
              <a:stretch/>
            </p:blipFill>
            <p:spPr>
              <a:xfrm>
                <a:off x="3281776" y="3142031"/>
                <a:ext cx="2393123" cy="2230726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A8FA832D-46C4-4948-A628-0E30159BC9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10"/>
              <a:stretch/>
            </p:blipFill>
            <p:spPr>
              <a:xfrm>
                <a:off x="545425" y="3308737"/>
                <a:ext cx="2736351" cy="1959699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F06A245-EB6C-4746-8C28-D18916945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783" y="3429766"/>
              <a:ext cx="2856485" cy="214236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8295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应用程序搭建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2B2876-100F-4CA2-8357-A241C6E046B0}"/>
              </a:ext>
            </a:extLst>
          </p:cNvPr>
          <p:cNvSpPr txBox="1"/>
          <p:nvPr/>
        </p:nvSpPr>
        <p:spPr>
          <a:xfrm>
            <a:off x="2020584" y="-1268638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过拟合现象：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减少特征数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，正则化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F0493D0-F5E3-41A0-8ADD-52C4B2B586FB}"/>
              </a:ext>
            </a:extLst>
          </p:cNvPr>
          <p:cNvSpPr txBox="1"/>
          <p:nvPr/>
        </p:nvSpPr>
        <p:spPr>
          <a:xfrm>
            <a:off x="287551" y="-63137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测试集分类结果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C5A0F5-9CD0-451C-92E0-C158D1485C38}"/>
              </a:ext>
            </a:extLst>
          </p:cNvPr>
          <p:cNvSpPr txBox="1"/>
          <p:nvPr/>
        </p:nvSpPr>
        <p:spPr>
          <a:xfrm>
            <a:off x="145143" y="1058668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Tkinter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库来搭建图形用户界面（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GUI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8" name="文本框 74">
            <a:extLst>
              <a:ext uri="{FF2B5EF4-FFF2-40B4-BE49-F238E27FC236}">
                <a16:creationId xmlns:a16="http://schemas.microsoft.com/office/drawing/2014/main" id="{F6C38437-86D0-4402-B8D1-9250D9C7BFD9}"/>
              </a:ext>
            </a:extLst>
          </p:cNvPr>
          <p:cNvSpPr txBox="1"/>
          <p:nvPr/>
        </p:nvSpPr>
        <p:spPr>
          <a:xfrm>
            <a:off x="840045" y="5957883"/>
            <a:ext cx="7503664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2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加以包装及完备训练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可投入实际应用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83D3C45-6112-4075-AFE9-5B17AB16679E}"/>
              </a:ext>
            </a:extLst>
          </p:cNvPr>
          <p:cNvCxnSpPr>
            <a:cxnSpLocks/>
          </p:cNvCxnSpPr>
          <p:nvPr/>
        </p:nvCxnSpPr>
        <p:spPr>
          <a:xfrm>
            <a:off x="1832319" y="2520004"/>
            <a:ext cx="2083700" cy="0"/>
          </a:xfrm>
          <a:prstGeom prst="straightConnector1">
            <a:avLst/>
          </a:prstGeom>
          <a:ln w="698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CA85722-61C9-4A02-9EB5-ADEE626B8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55" y="1975127"/>
            <a:ext cx="1165961" cy="108975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981C39C-6402-4C1D-B234-A3005776546B}"/>
              </a:ext>
            </a:extLst>
          </p:cNvPr>
          <p:cNvSpPr txBox="1"/>
          <p:nvPr/>
        </p:nvSpPr>
        <p:spPr>
          <a:xfrm>
            <a:off x="1800444" y="2004596"/>
            <a:ext cx="214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 image</a:t>
            </a:r>
            <a:endParaRPr lang="zh-CN" altLang="en-US" sz="24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CD4F02A-0F1C-4177-AD5B-07F9DEF56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321" y="2024473"/>
            <a:ext cx="4865528" cy="3054499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BB408BC-43B3-4ABE-9BEA-C1EF841714FF}"/>
              </a:ext>
            </a:extLst>
          </p:cNvPr>
          <p:cNvCxnSpPr>
            <a:cxnSpLocks/>
          </p:cNvCxnSpPr>
          <p:nvPr/>
        </p:nvCxnSpPr>
        <p:spPr>
          <a:xfrm rot="10800000">
            <a:off x="1832319" y="4598360"/>
            <a:ext cx="2083700" cy="0"/>
          </a:xfrm>
          <a:prstGeom prst="straightConnector1">
            <a:avLst/>
          </a:prstGeom>
          <a:ln w="698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6EE0820-3B4D-4E5D-9803-F5472CBAE3B1}"/>
              </a:ext>
            </a:extLst>
          </p:cNvPr>
          <p:cNvSpPr txBox="1"/>
          <p:nvPr/>
        </p:nvSpPr>
        <p:spPr>
          <a:xfrm>
            <a:off x="2317277" y="4102830"/>
            <a:ext cx="1338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</a:t>
            </a:r>
            <a:endParaRPr lang="zh-CN" altLang="en-US" sz="24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FE8C164-2C3D-4763-BE4E-B06BF87F9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55" y="4054455"/>
            <a:ext cx="1165961" cy="1089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983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-1" y="92067"/>
            <a:ext cx="823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无标签数据预测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2B2876-100F-4CA2-8357-A241C6E046B0}"/>
              </a:ext>
            </a:extLst>
          </p:cNvPr>
          <p:cNvSpPr txBox="1"/>
          <p:nvPr/>
        </p:nvSpPr>
        <p:spPr>
          <a:xfrm>
            <a:off x="2020584" y="-1268638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过拟合现象：</a:t>
            </a:r>
            <a:r>
              <a:rPr lang="zh-CN" altLang="en-US" sz="2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减少特征数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，正则化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F0493D0-F5E3-41A0-8ADD-52C4B2B586FB}"/>
              </a:ext>
            </a:extLst>
          </p:cNvPr>
          <p:cNvSpPr txBox="1"/>
          <p:nvPr/>
        </p:nvSpPr>
        <p:spPr>
          <a:xfrm>
            <a:off x="287551" y="-63137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测试集分类结果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C5A0F5-9CD0-451C-92E0-C158D1485C38}"/>
              </a:ext>
            </a:extLst>
          </p:cNvPr>
          <p:cNvSpPr txBox="1"/>
          <p:nvPr/>
        </p:nvSpPr>
        <p:spPr>
          <a:xfrm>
            <a:off x="145143" y="1058668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分割图像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结果预测</a:t>
            </a:r>
          </a:p>
        </p:txBody>
      </p:sp>
      <p:sp>
        <p:nvSpPr>
          <p:cNvPr id="18" name="文本框 74">
            <a:extLst>
              <a:ext uri="{FF2B5EF4-FFF2-40B4-BE49-F238E27FC236}">
                <a16:creationId xmlns:a16="http://schemas.microsoft.com/office/drawing/2014/main" id="{F6C38437-86D0-4402-B8D1-9250D9C7BFD9}"/>
              </a:ext>
            </a:extLst>
          </p:cNvPr>
          <p:cNvSpPr txBox="1"/>
          <p:nvPr/>
        </p:nvSpPr>
        <p:spPr>
          <a:xfrm>
            <a:off x="840045" y="5957883"/>
            <a:ext cx="7503664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2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将预测结果命名给无标签图像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1A85BF6-B060-4125-A2FD-3D44BFF334AB}"/>
              </a:ext>
            </a:extLst>
          </p:cNvPr>
          <p:cNvGrpSpPr/>
          <p:nvPr/>
        </p:nvGrpSpPr>
        <p:grpSpPr>
          <a:xfrm rot="20304440">
            <a:off x="3389326" y="3993789"/>
            <a:ext cx="2083700" cy="461665"/>
            <a:chOff x="1832319" y="4143606"/>
            <a:chExt cx="2083700" cy="461665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BB408BC-43B3-4ABE-9BEA-C1EF841714F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832319" y="4598360"/>
              <a:ext cx="2083700" cy="0"/>
            </a:xfrm>
            <a:prstGeom prst="straightConnector1">
              <a:avLst/>
            </a:prstGeom>
            <a:ln w="6985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6EE0820-3B4D-4E5D-9803-F5472CBAE3B1}"/>
                </a:ext>
              </a:extLst>
            </p:cNvPr>
            <p:cNvSpPr txBox="1"/>
            <p:nvPr/>
          </p:nvSpPr>
          <p:spPr>
            <a:xfrm>
              <a:off x="2255430" y="4143606"/>
              <a:ext cx="1338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Predict</a:t>
              </a:r>
              <a:endPara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FE5544C-0D36-4A8C-AB9E-CE1E48D31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4" y="1624667"/>
            <a:ext cx="2907256" cy="1726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3A99E9-ACA2-41A1-9706-7E6B0EB49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94" y="2842610"/>
            <a:ext cx="3630106" cy="16140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FC40AD-F366-4B7C-9F5C-52B3EAAB7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49" y="4262863"/>
            <a:ext cx="3192874" cy="149854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0A61843-E2CE-4EC0-80F9-42B9A8F45F0D}"/>
              </a:ext>
            </a:extLst>
          </p:cNvPr>
          <p:cNvGrpSpPr/>
          <p:nvPr/>
        </p:nvGrpSpPr>
        <p:grpSpPr>
          <a:xfrm>
            <a:off x="3235356" y="2180836"/>
            <a:ext cx="2417077" cy="1139934"/>
            <a:chOff x="3235356" y="2180836"/>
            <a:chExt cx="2417077" cy="11399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FF65978-69FF-49B8-A2AE-3DA040D30328}"/>
                </a:ext>
              </a:extLst>
            </p:cNvPr>
            <p:cNvGrpSpPr/>
            <p:nvPr/>
          </p:nvGrpSpPr>
          <p:grpSpPr>
            <a:xfrm rot="1031718">
              <a:off x="3509763" y="2180836"/>
              <a:ext cx="2142670" cy="619158"/>
              <a:chOff x="3134677" y="2003936"/>
              <a:chExt cx="2142670" cy="619158"/>
            </a:xfrm>
          </p:grpSpPr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083D3C45-6112-4075-AFE9-5B17AB166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4162" y="2623094"/>
                <a:ext cx="2083700" cy="0"/>
              </a:xfrm>
              <a:prstGeom prst="straightConnector1">
                <a:avLst/>
              </a:prstGeom>
              <a:ln w="6985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981C39C-6402-4C1D-B234-A3005776546B}"/>
                  </a:ext>
                </a:extLst>
              </p:cNvPr>
              <p:cNvSpPr txBox="1"/>
              <p:nvPr/>
            </p:nvSpPr>
            <p:spPr>
              <a:xfrm>
                <a:off x="3134677" y="2003936"/>
                <a:ext cx="21426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利用亮度与背景颜色，二值化并腐蚀膨胀</a:t>
                </a: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938CEF-E93C-4888-9E18-DE564D05B9FA}"/>
                </a:ext>
              </a:extLst>
            </p:cNvPr>
            <p:cNvSpPr txBox="1"/>
            <p:nvPr/>
          </p:nvSpPr>
          <p:spPr>
            <a:xfrm rot="1031718">
              <a:off x="3235356" y="2735995"/>
              <a:ext cx="2142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通过面积阈值</a:t>
              </a:r>
              <a:endParaRPr lang="en-US" altLang="zh-CN" sz="16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分割二值化图像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6350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0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三、火腿肠外观检测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算法对比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D2CA56-F58F-400D-A56F-552E1F32C666}"/>
              </a:ext>
            </a:extLst>
          </p:cNvPr>
          <p:cNvSpPr txBox="1"/>
          <p:nvPr/>
        </p:nvSpPr>
        <p:spPr>
          <a:xfrm>
            <a:off x="4799104" y="1072620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传统机器学习算法</a:t>
            </a:r>
            <a:r>
              <a:rPr lang="en-US" altLang="zh-CN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——SVM</a:t>
            </a:r>
            <a:endParaRPr lang="zh-CN" altLang="en-US" sz="2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240FF0-E824-445D-8041-C972606F6A8C}"/>
              </a:ext>
            </a:extLst>
          </p:cNvPr>
          <p:cNvSpPr txBox="1"/>
          <p:nvPr/>
        </p:nvSpPr>
        <p:spPr>
          <a:xfrm>
            <a:off x="572639" y="1072620"/>
            <a:ext cx="373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深度学习算法</a:t>
            </a:r>
            <a:r>
              <a:rPr lang="en-US" altLang="zh-CN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——Resnet</a:t>
            </a:r>
            <a:endParaRPr lang="zh-CN" altLang="en-US" sz="2400" b="1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6B11946-7B9B-48AC-89C8-4EEE4FE7F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45617"/>
              </p:ext>
            </p:extLst>
          </p:nvPr>
        </p:nvGraphicFramePr>
        <p:xfrm>
          <a:off x="313022" y="1534284"/>
          <a:ext cx="8517956" cy="3821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8978">
                  <a:extLst>
                    <a:ext uri="{9D8B030D-6E8A-4147-A177-3AD203B41FA5}">
                      <a16:colId xmlns:a16="http://schemas.microsoft.com/office/drawing/2014/main" val="3946313150"/>
                    </a:ext>
                  </a:extLst>
                </a:gridCol>
                <a:gridCol w="4258978">
                  <a:extLst>
                    <a:ext uri="{9D8B030D-6E8A-4147-A177-3AD203B41FA5}">
                      <a16:colId xmlns:a16="http://schemas.microsoft.com/office/drawing/2014/main" val="1926128474"/>
                    </a:ext>
                  </a:extLst>
                </a:gridCol>
              </a:tblGrid>
              <a:tr h="1825378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无需人工特征提取</a:t>
                      </a:r>
                      <a:endParaRPr lang="en-US" altLang="zh-CN" sz="2400" b="0" i="0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高准确性</a:t>
                      </a:r>
                      <a:endParaRPr lang="en-US" altLang="zh-CN" sz="2400" b="0" i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处理大规模数据</a:t>
                      </a:r>
                      <a:endParaRPr lang="zh-CN" altLang="en-US" sz="2400" b="0" i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可处理多种数据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训练速度快</a:t>
                      </a:r>
                      <a:endParaRPr lang="zh-CN" altLang="en-US" sz="2400" b="0" i="0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解释性强</a:t>
                      </a:r>
                      <a:endParaRPr lang="en-US" altLang="zh-CN" sz="2400" b="1" i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数据依赖量少</a:t>
                      </a:r>
                      <a:endParaRPr lang="zh-CN" altLang="en-US" sz="2400" b="0" i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模型参数少</a:t>
                      </a:r>
                      <a:endParaRPr lang="zh-CN" altLang="en-US" sz="2400" b="0" i="0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435047"/>
                  </a:ext>
                </a:extLst>
              </a:tr>
              <a:tr h="1996103"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训练速度慢</a:t>
                      </a:r>
                      <a:endParaRPr lang="en-US" altLang="zh-CN" sz="2400" b="1" i="0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过拟合问题</a:t>
                      </a:r>
                      <a:endParaRPr lang="zh-CN" altLang="en-US" sz="2400" b="0" i="0" kern="12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依赖计算资源</a:t>
                      </a:r>
                      <a:endParaRPr lang="en-US" altLang="zh-CN" sz="2400" b="1" i="0" kern="12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数据量要求高</a:t>
                      </a:r>
                      <a:endParaRPr lang="zh-CN" altLang="en-US" sz="2400" dirty="0">
                        <a:solidFill>
                          <a:srgbClr val="00339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依赖特征提取</a:t>
                      </a:r>
                      <a:endParaRPr lang="en-US" altLang="zh-CN" sz="2400" b="0" i="0" kern="12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泛化能力较弱</a:t>
                      </a:r>
                      <a:endParaRPr lang="en-US" altLang="zh-CN" sz="2400" b="1" i="0" kern="12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对样本数据分布要求高</a:t>
                      </a:r>
                      <a:endParaRPr lang="en-US" altLang="zh-CN" sz="2400" b="1" i="0" kern="12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2400" b="1" i="0" kern="1200" dirty="0">
                          <a:solidFill>
                            <a:srgbClr val="0033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弱可扩展性</a:t>
                      </a:r>
                      <a:endParaRPr lang="zh-CN" altLang="en-US" sz="2400" b="0" i="0" kern="1200" dirty="0">
                        <a:solidFill>
                          <a:srgbClr val="0033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73847"/>
                  </a:ext>
                </a:extLst>
              </a:tr>
            </a:tbl>
          </a:graphicData>
        </a:graphic>
      </p:graphicFrame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EE5B8D3-BE5D-40C7-AC96-BD0DA3C0055D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4572000" y="942390"/>
            <a:ext cx="0" cy="441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1167F6C-0660-4FD2-8A16-2EA1933DDE0C}"/>
              </a:ext>
            </a:extLst>
          </p:cNvPr>
          <p:cNvCxnSpPr>
            <a:cxnSpLocks/>
          </p:cNvCxnSpPr>
          <p:nvPr/>
        </p:nvCxnSpPr>
        <p:spPr>
          <a:xfrm>
            <a:off x="774441" y="6008915"/>
            <a:ext cx="4024663" cy="0"/>
          </a:xfrm>
          <a:prstGeom prst="straightConnector1">
            <a:avLst/>
          </a:prstGeom>
          <a:ln w="82550"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CB8D33DE-CB7F-419D-82C6-ADCB686B1ED5}"/>
              </a:ext>
            </a:extLst>
          </p:cNvPr>
          <p:cNvSpPr txBox="1"/>
          <p:nvPr/>
        </p:nvSpPr>
        <p:spPr>
          <a:xfrm>
            <a:off x="1771109" y="548525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硬件条件允许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F3859B6-25DD-4002-916C-B708030A5D88}"/>
              </a:ext>
            </a:extLst>
          </p:cNvPr>
          <p:cNvSpPr txBox="1"/>
          <p:nvPr/>
        </p:nvSpPr>
        <p:spPr>
          <a:xfrm>
            <a:off x="5122508" y="572529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选择深度学习算法！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2B9D84-006E-478E-8F02-170540A7DF03}"/>
              </a:ext>
            </a:extLst>
          </p:cNvPr>
          <p:cNvSpPr txBox="1"/>
          <p:nvPr/>
        </p:nvSpPr>
        <p:spPr>
          <a:xfrm>
            <a:off x="2078886" y="60435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个人喜好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40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" y="0"/>
            <a:ext cx="3131841" cy="68580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960270" y="802954"/>
            <a:ext cx="1224296" cy="12003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提纲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019FFEB4-F8E7-A148-8A0A-BEE05895543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232913" y="2982503"/>
            <a:ext cx="3399528" cy="106490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eaLnBrk="0" hangingPunct="0">
              <a:lnSpc>
                <a:spcPct val="100000"/>
              </a:lnSpc>
              <a:buClrTx/>
              <a:buFontTx/>
              <a:buNone/>
              <a:defRPr kumimoji="0" sz="2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/>
              <a:t>四、总结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49276" y="717512"/>
            <a:ext cx="170883" cy="170883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B02BFBB-1F50-4CDE-83B1-279DEFD82EAE}"/>
              </a:ext>
            </a:extLst>
          </p:cNvPr>
          <p:cNvCxnSpPr>
            <a:cxnSpLocks/>
          </p:cNvCxnSpPr>
          <p:nvPr/>
        </p:nvCxnSpPr>
        <p:spPr>
          <a:xfrm>
            <a:off x="960270" y="5648554"/>
            <a:ext cx="12242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6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9CB261DC-7E47-43EB-BB81-150CAF4F2C01}"/>
              </a:ext>
            </a:extLst>
          </p:cNvPr>
          <p:cNvSpPr txBox="1"/>
          <p:nvPr/>
        </p:nvSpPr>
        <p:spPr>
          <a:xfrm>
            <a:off x="250822" y="5004475"/>
            <a:ext cx="8641655" cy="1450421"/>
          </a:xfrm>
          <a:prstGeom prst="rect">
            <a:avLst/>
          </a:prstGeom>
          <a:noFill/>
          <a:ln w="3810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kumimoji="1"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F2B267-E244-4BB3-9B86-4B0854ABE314}"/>
              </a:ext>
            </a:extLst>
          </p:cNvPr>
          <p:cNvSpPr txBox="1"/>
          <p:nvPr/>
        </p:nvSpPr>
        <p:spPr>
          <a:xfrm>
            <a:off x="250822" y="2829934"/>
            <a:ext cx="8641655" cy="1890488"/>
          </a:xfrm>
          <a:prstGeom prst="rect">
            <a:avLst/>
          </a:prstGeom>
          <a:noFill/>
          <a:ln w="3810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kumimoji="1"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A4E826-5E5D-4FF4-99FA-CF15274B4685}"/>
              </a:ext>
            </a:extLst>
          </p:cNvPr>
          <p:cNvSpPr txBox="1"/>
          <p:nvPr/>
        </p:nvSpPr>
        <p:spPr>
          <a:xfrm>
            <a:off x="251172" y="1520426"/>
            <a:ext cx="8641655" cy="1034622"/>
          </a:xfrm>
          <a:prstGeom prst="rect">
            <a:avLst/>
          </a:prstGeom>
          <a:noFill/>
          <a:ln w="3810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kumimoji="1"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785B719-77D9-4E48-900C-38501E9A8DE0}"/>
              </a:ext>
            </a:extLst>
          </p:cNvPr>
          <p:cNvSpPr txBox="1">
            <a:spLocks/>
          </p:cNvSpPr>
          <p:nvPr/>
        </p:nvSpPr>
        <p:spPr>
          <a:xfrm>
            <a:off x="402160" y="63674"/>
            <a:ext cx="8229600" cy="571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 结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2D6CEE-46B6-B848-B891-DACA8744ED7E}"/>
              </a:ext>
            </a:extLst>
          </p:cNvPr>
          <p:cNvSpPr txBox="1"/>
          <p:nvPr/>
        </p:nvSpPr>
        <p:spPr>
          <a:xfrm>
            <a:off x="791231" y="920739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038600" algn="l"/>
              </a:tabLst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人工智能课程设计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41745" y="3410432"/>
            <a:ext cx="8514023" cy="104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问题一：数据增强、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CNN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神经网络、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L2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正则化网络、可视化界面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40000"/>
              </a:lnSpc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问题二：数据增强、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SVM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ResNet-18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网络、</a:t>
            </a:r>
            <a:r>
              <a:rPr kumimoji="1" lang="en-US" altLang="zh-CN" sz="2200" dirty="0">
                <a:latin typeface="微软雅黑" pitchFamily="34" charset="-122"/>
                <a:ea typeface="微软雅黑" pitchFamily="34" charset="-122"/>
              </a:rPr>
              <a:t>K-Means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聚类</a:t>
            </a:r>
            <a:endParaRPr kumimoji="1" lang="en-US" altLang="zh-CN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C5634D-B61C-46EB-A0FC-F6CBCAE971CD}"/>
              </a:ext>
            </a:extLst>
          </p:cNvPr>
          <p:cNvSpPr txBox="1"/>
          <p:nvPr/>
        </p:nvSpPr>
        <p:spPr>
          <a:xfrm>
            <a:off x="549382" y="1282642"/>
            <a:ext cx="8044533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400"/>
              </a:spcAft>
              <a:buClr>
                <a:schemeClr val="tx1"/>
              </a:buClr>
            </a:pPr>
            <a:r>
              <a:rPr kumimoji="1"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研究内容</a:t>
            </a:r>
            <a:endParaRPr kumimoji="1"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9F0FF3-8723-467A-9486-781160B42B95}"/>
              </a:ext>
            </a:extLst>
          </p:cNvPr>
          <p:cNvSpPr txBox="1"/>
          <p:nvPr/>
        </p:nvSpPr>
        <p:spPr>
          <a:xfrm>
            <a:off x="494690" y="2585554"/>
            <a:ext cx="8044533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400"/>
              </a:spcAft>
              <a:buClr>
                <a:schemeClr val="tx1"/>
              </a:buClr>
            </a:pPr>
            <a:r>
              <a:rPr kumimoji="1"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技术路线</a:t>
            </a:r>
            <a:endParaRPr kumimoji="1"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4A2F54-960F-4C56-9BB1-B8EA760536A7}"/>
              </a:ext>
            </a:extLst>
          </p:cNvPr>
          <p:cNvSpPr txBox="1"/>
          <p:nvPr/>
        </p:nvSpPr>
        <p:spPr>
          <a:xfrm>
            <a:off x="549382" y="4785382"/>
            <a:ext cx="8044533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400"/>
              </a:spcAft>
              <a:buClr>
                <a:schemeClr val="tx1"/>
              </a:buClr>
            </a:pPr>
            <a:r>
              <a:rPr kumimoji="1"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结果</a:t>
            </a:r>
            <a:endParaRPr kumimoji="1"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373DD57-4687-4B5B-A02A-05AA2408AE32}"/>
              </a:ext>
            </a:extLst>
          </p:cNvPr>
          <p:cNvSpPr txBox="1"/>
          <p:nvPr/>
        </p:nvSpPr>
        <p:spPr>
          <a:xfrm>
            <a:off x="360523" y="5414675"/>
            <a:ext cx="8425672" cy="1040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问题一：测试集分类准确率</a:t>
            </a:r>
            <a:r>
              <a:rPr kumimoji="1" lang="en-US" altLang="zh-CN" sz="22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；可以识别标记的</a:t>
            </a:r>
            <a:r>
              <a:rPr kumimoji="1" lang="zh-CN" altLang="en-US" sz="22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自采样本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；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40000"/>
              </a:lnSpc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问题二：测试集分类准确率</a:t>
            </a:r>
            <a:r>
              <a:rPr kumimoji="1" lang="en-US" altLang="zh-CN" sz="22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86.36%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；设计算法描述了</a:t>
            </a:r>
            <a:r>
              <a:rPr kumimoji="1" lang="zh-CN" altLang="en-US" sz="2200" b="1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缺陷程度</a:t>
            </a:r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。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E21891D-1EE9-4C5E-ACE2-E3B4C09AF11C}"/>
              </a:ext>
            </a:extLst>
          </p:cNvPr>
          <p:cNvSpPr txBox="1"/>
          <p:nvPr/>
        </p:nvSpPr>
        <p:spPr>
          <a:xfrm>
            <a:off x="402160" y="1996809"/>
            <a:ext cx="78891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200" dirty="0">
                <a:latin typeface="微软雅黑" pitchFamily="34" charset="-122"/>
                <a:ea typeface="微软雅黑" pitchFamily="34" charset="-122"/>
              </a:rPr>
              <a:t>石头剪刀布手势识别                       火腿肠外观检测 </a:t>
            </a:r>
            <a:endParaRPr kumimoji="1"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2110249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785B719-77D9-4E48-900C-38501E9A8DE0}"/>
              </a:ext>
            </a:extLst>
          </p:cNvPr>
          <p:cNvSpPr txBox="1">
            <a:spLocks/>
          </p:cNvSpPr>
          <p:nvPr/>
        </p:nvSpPr>
        <p:spPr>
          <a:xfrm>
            <a:off x="402160" y="63674"/>
            <a:ext cx="8229600" cy="571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 结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2D6CEE-46B6-B848-B891-DACA8744ED7E}"/>
              </a:ext>
            </a:extLst>
          </p:cNvPr>
          <p:cNvSpPr txBox="1"/>
          <p:nvPr/>
        </p:nvSpPr>
        <p:spPr>
          <a:xfrm>
            <a:off x="791230" y="862527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038600" algn="l"/>
              </a:tabLst>
            </a:pPr>
            <a:r>
              <a:rPr kumimoji="1" lang="zh-CN" altLang="en-US" sz="2800" b="1" dirty="0">
                <a:latin typeface="微软雅黑" pitchFamily="34" charset="-122"/>
                <a:ea typeface="微软雅黑" pitchFamily="34" charset="-122"/>
              </a:rPr>
              <a:t>源代码文件速览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64FFD11-B098-4D6E-B012-2067A2A69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594457"/>
              </p:ext>
            </p:extLst>
          </p:nvPr>
        </p:nvGraphicFramePr>
        <p:xfrm>
          <a:off x="1194313" y="1312086"/>
          <a:ext cx="6734797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427">
                  <a:extLst>
                    <a:ext uri="{9D8B030D-6E8A-4147-A177-3AD203B41FA5}">
                      <a16:colId xmlns:a16="http://schemas.microsoft.com/office/drawing/2014/main" val="3925290226"/>
                    </a:ext>
                  </a:extLst>
                </a:gridCol>
                <a:gridCol w="3379131">
                  <a:extLst>
                    <a:ext uri="{9D8B030D-6E8A-4147-A177-3AD203B41FA5}">
                      <a16:colId xmlns:a16="http://schemas.microsoft.com/office/drawing/2014/main" val="3546654710"/>
                    </a:ext>
                  </a:extLst>
                </a:gridCol>
                <a:gridCol w="1867239">
                  <a:extLst>
                    <a:ext uri="{9D8B030D-6E8A-4147-A177-3AD203B41FA5}">
                      <a16:colId xmlns:a16="http://schemas.microsoft.com/office/drawing/2014/main" val="3650757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文件用途</a:t>
                      </a:r>
                    </a:p>
                  </a:txBody>
                  <a:tcPr anchor="ctr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文件名称</a:t>
                      </a:r>
                    </a:p>
                  </a:txBody>
                  <a:tcPr anchor="ctr"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840347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石头剪刀布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识别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训练集与测试集样本划分</a:t>
                      </a:r>
                      <a:endParaRPr kumimoji="1" lang="en-US" altLang="zh-CN" sz="18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divide.py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7772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数据预处理</a:t>
                      </a:r>
                      <a:endParaRPr kumimoji="1" lang="en-US" altLang="zh-CN" sz="18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predeal.py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163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CNN</a:t>
                      </a:r>
                      <a:r>
                        <a:rPr kumimoji="1" lang="zh-CN" altLang="en-US" sz="1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网络分类器训练</a:t>
                      </a:r>
                      <a:endParaRPr kumimoji="1" lang="en-US" altLang="zh-CN" sz="18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train.py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4754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训练集测试</a:t>
                      </a:r>
                      <a:endParaRPr kumimoji="1" lang="en-US" altLang="zh-CN" sz="18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test.py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9759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8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应用界面搭建</a:t>
                      </a:r>
                      <a:endParaRPr kumimoji="1" lang="en-US" altLang="zh-CN" sz="18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gui.py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055425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火腿肠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外观检测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特征提取、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SVM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分类器训练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main.py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6005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数据集处理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dataset.py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0939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Resnet18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网络建立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model.py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7278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模型训练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train.py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4779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训练集测试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test.py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0152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无标签数据预测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predict.py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4967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应用界面搭建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gui.py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3757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缺陷程度划分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degree.py</a:t>
                      </a:r>
                      <a:endParaRPr lang="zh-CN" altLang="en-US" sz="18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48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683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5400000">
            <a:off x="2868561" y="-1235699"/>
            <a:ext cx="3406878" cy="91440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0FED7D9-59C1-3744-ABAF-193E22350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502" y="2738109"/>
            <a:ext cx="4080996" cy="147574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衷心感谢聆听 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  <a:p>
            <a:pPr eaLnBrk="1" hangingPunct="1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恳请批评指正 ！</a:t>
            </a: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3596640" y="4213858"/>
            <a:ext cx="18211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校标">
            <a:extLst>
              <a:ext uri="{FF2B5EF4-FFF2-40B4-BE49-F238E27FC236}">
                <a16:creationId xmlns:a16="http://schemas.microsoft.com/office/drawing/2014/main" id="{7F3C92C9-7D39-400F-A5D9-DF58372B5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491" y1="17453" x2="13679" y2="50943"/>
                        <a14:foregroundMark x1="13679" y1="50943" x2="16509" y2="58019"/>
                        <a14:foregroundMark x1="40566" y1="18868" x2="82547" y2="32075"/>
                        <a14:foregroundMark x1="82547" y1="32075" x2="70755" y2="77358"/>
                        <a14:foregroundMark x1="70755" y1="77358" x2="26887" y2="81604"/>
                        <a14:foregroundMark x1="26887" y1="81604" x2="14151" y2="57547"/>
                        <a14:foregroundMark x1="52830" y1="43868" x2="58491" y2="58019"/>
                        <a14:foregroundMark x1="52830" y1="37264" x2="70755" y2="41038"/>
                        <a14:foregroundMark x1="56604" y1="33962" x2="61321" y2="63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9" y="5108670"/>
            <a:ext cx="1658061" cy="165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" y="0"/>
            <a:ext cx="3131841" cy="68580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960270" y="802954"/>
            <a:ext cx="1224296" cy="12003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提纲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019FFEB4-F8E7-A148-8A0A-BEE05895543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82407" y="2945181"/>
            <a:ext cx="4937752" cy="1064907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eaLnBrk="0" hangingPunct="0">
              <a:lnSpc>
                <a:spcPct val="100000"/>
              </a:lnSpc>
              <a:buClrTx/>
              <a:buFontTx/>
              <a:buNone/>
              <a:defRPr kumimoji="0" sz="2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/>
              <a:t>一、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作品概述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49276" y="717512"/>
            <a:ext cx="170883" cy="170883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B02BFBB-1F50-4CDE-83B1-279DEFD82EAE}"/>
              </a:ext>
            </a:extLst>
          </p:cNvPr>
          <p:cNvCxnSpPr>
            <a:cxnSpLocks/>
          </p:cNvCxnSpPr>
          <p:nvPr/>
        </p:nvCxnSpPr>
        <p:spPr>
          <a:xfrm>
            <a:off x="960270" y="5648554"/>
            <a:ext cx="12242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497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205278" y="92067"/>
            <a:ext cx="2789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一、作品概述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81EB58-4633-4B07-9206-C46511AB656A}"/>
              </a:ext>
            </a:extLst>
          </p:cNvPr>
          <p:cNvSpPr txBox="1"/>
          <p:nvPr/>
        </p:nvSpPr>
        <p:spPr>
          <a:xfrm>
            <a:off x="580568" y="1114990"/>
            <a:ext cx="7212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个人选题</a:t>
            </a:r>
            <a:r>
              <a:rPr lang="en-US" altLang="zh-CN" sz="28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石头剪刀布识别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火腿肠外观检测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2307EC4-E46A-4B57-AE23-163CD27DD40F}"/>
              </a:ext>
            </a:extLst>
          </p:cNvPr>
          <p:cNvSpPr txBox="1"/>
          <p:nvPr/>
        </p:nvSpPr>
        <p:spPr>
          <a:xfrm>
            <a:off x="588082" y="2001768"/>
            <a:ext cx="76108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硬件条件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CPU: </a:t>
            </a:r>
            <a:r>
              <a:rPr lang="pt-BR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Intel(R) Core(TM)i7-10750H CPU @ 2.60GHz</a:t>
            </a:r>
            <a:endParaRPr lang="pt-BR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GPU: </a:t>
            </a:r>
            <a:r>
              <a:rPr lang="pt-BR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GeForce GTX 1650 Ti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0EE1829-5EE2-42CA-B830-787126681291}"/>
              </a:ext>
            </a:extLst>
          </p:cNvPr>
          <p:cNvSpPr txBox="1"/>
          <p:nvPr/>
        </p:nvSpPr>
        <p:spPr>
          <a:xfrm>
            <a:off x="634737" y="5404127"/>
            <a:ext cx="8265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：在验收测试集上的分类准确率达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：在验收测试集上的分类准确率达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86.36%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1FD7BDB-6415-48C6-94CE-ADCC888DC49F}"/>
              </a:ext>
            </a:extLst>
          </p:cNvPr>
          <p:cNvCxnSpPr>
            <a:cxnSpLocks/>
          </p:cNvCxnSpPr>
          <p:nvPr/>
        </p:nvCxnSpPr>
        <p:spPr>
          <a:xfrm>
            <a:off x="566055" y="1813539"/>
            <a:ext cx="8011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F8ACD10-9376-4171-8455-37B2671580B1}"/>
              </a:ext>
            </a:extLst>
          </p:cNvPr>
          <p:cNvCxnSpPr>
            <a:cxnSpLocks/>
          </p:cNvCxnSpPr>
          <p:nvPr/>
        </p:nvCxnSpPr>
        <p:spPr>
          <a:xfrm>
            <a:off x="662031" y="5274797"/>
            <a:ext cx="8011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152686E-4431-4C51-A7AE-B1E022E90284}"/>
              </a:ext>
            </a:extLst>
          </p:cNvPr>
          <p:cNvCxnSpPr>
            <a:cxnSpLocks/>
          </p:cNvCxnSpPr>
          <p:nvPr/>
        </p:nvCxnSpPr>
        <p:spPr>
          <a:xfrm>
            <a:off x="652700" y="3544108"/>
            <a:ext cx="8011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F4E4D7A-4B1C-4D7C-AD93-2EB49CCB2125}"/>
              </a:ext>
            </a:extLst>
          </p:cNvPr>
          <p:cNvSpPr txBox="1"/>
          <p:nvPr/>
        </p:nvSpPr>
        <p:spPr>
          <a:xfrm>
            <a:off x="625406" y="3713849"/>
            <a:ext cx="62889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源代码说明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本作品所调用的各种库均附有版本说明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源代码中均加入详细的注释</a:t>
            </a:r>
            <a:endParaRPr lang="pt-BR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725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" y="0"/>
            <a:ext cx="3131841" cy="68580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960270" y="802954"/>
            <a:ext cx="1224296" cy="12003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汇报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提纲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019FFEB4-F8E7-A148-8A0A-BEE05895543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82407" y="3058642"/>
            <a:ext cx="4937752" cy="740716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eaLnBrk="0" hangingPunct="0">
              <a:lnSpc>
                <a:spcPct val="100000"/>
              </a:lnSpc>
              <a:buClrTx/>
              <a:buFontTx/>
              <a:buNone/>
              <a:defRPr kumimoji="0" sz="2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/>
              <a:t>二、石头剪刀布识别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49276" y="717512"/>
            <a:ext cx="170883" cy="170883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B02BFBB-1F50-4CDE-83B1-279DEFD82EAE}"/>
              </a:ext>
            </a:extLst>
          </p:cNvPr>
          <p:cNvCxnSpPr>
            <a:cxnSpLocks/>
          </p:cNvCxnSpPr>
          <p:nvPr/>
        </p:nvCxnSpPr>
        <p:spPr>
          <a:xfrm>
            <a:off x="960270" y="5648554"/>
            <a:ext cx="12242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A08B26B0-59F3-4869-A21D-EC5FE5CB551F}"/>
              </a:ext>
            </a:extLst>
          </p:cNvPr>
          <p:cNvGrpSpPr>
            <a:grpSpLocks noChangeAspect="1"/>
          </p:cNvGrpSpPr>
          <p:nvPr/>
        </p:nvGrpSpPr>
        <p:grpSpPr>
          <a:xfrm>
            <a:off x="3208705" y="4028554"/>
            <a:ext cx="5885156" cy="1620000"/>
            <a:chOff x="3388909" y="4208554"/>
            <a:chExt cx="5231250" cy="144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72ED28B-1296-4A15-BA50-7A9572E8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159" y="4208554"/>
              <a:ext cx="1440000" cy="144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358303C-FA65-4DBD-B7EA-FB9E9406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8909" y="4208554"/>
              <a:ext cx="1440000" cy="144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A04B56-254A-4A4B-B7A9-C2BB7BDD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34" y="4208554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555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186614" y="92067"/>
            <a:ext cx="730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二、石头剪刀布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整体框架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6C3559B-7F7C-4B2A-872B-424C90FDAE3B}"/>
              </a:ext>
            </a:extLst>
          </p:cNvPr>
          <p:cNvGrpSpPr/>
          <p:nvPr/>
        </p:nvGrpSpPr>
        <p:grpSpPr>
          <a:xfrm>
            <a:off x="186614" y="1009119"/>
            <a:ext cx="3362999" cy="1065614"/>
            <a:chOff x="4933327" y="2660561"/>
            <a:chExt cx="3368325" cy="136028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FBE9AD3-41EB-4851-80CB-A231548E624A}"/>
                </a:ext>
              </a:extLst>
            </p:cNvPr>
            <p:cNvSpPr/>
            <p:nvPr/>
          </p:nvSpPr>
          <p:spPr>
            <a:xfrm>
              <a:off x="6190859" y="2660561"/>
              <a:ext cx="2110793" cy="9883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C9BEFE43-2190-405B-994B-D103F7CDE32C}"/>
                </a:ext>
              </a:extLst>
            </p:cNvPr>
            <p:cNvCxnSpPr>
              <a:cxnSpLocks/>
            </p:cNvCxnSpPr>
            <p:nvPr/>
          </p:nvCxnSpPr>
          <p:spPr>
            <a:xfrm>
              <a:off x="7217747" y="3739970"/>
              <a:ext cx="0" cy="280874"/>
            </a:xfrm>
            <a:prstGeom prst="straightConnector1">
              <a:avLst/>
            </a:prstGeom>
            <a:ln w="3810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47516B1-D7FB-44F2-947E-DBB64C9622C5}"/>
                </a:ext>
              </a:extLst>
            </p:cNvPr>
            <p:cNvSpPr txBox="1"/>
            <p:nvPr/>
          </p:nvSpPr>
          <p:spPr>
            <a:xfrm>
              <a:off x="4933327" y="2859837"/>
              <a:ext cx="10178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Step1</a:t>
              </a:r>
              <a:endPara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8077681-20D1-4FA7-B954-657E43BDA5F7}"/>
              </a:ext>
            </a:extLst>
          </p:cNvPr>
          <p:cNvGrpSpPr/>
          <p:nvPr/>
        </p:nvGrpSpPr>
        <p:grpSpPr>
          <a:xfrm>
            <a:off x="3834882" y="895739"/>
            <a:ext cx="5000328" cy="5611200"/>
            <a:chOff x="3937519" y="895739"/>
            <a:chExt cx="5000328" cy="5611200"/>
          </a:xfrm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57B9C535-FB20-4D2C-B1AB-0473FB9A70CC}"/>
                </a:ext>
              </a:extLst>
            </p:cNvPr>
            <p:cNvSpPr/>
            <p:nvPr/>
          </p:nvSpPr>
          <p:spPr>
            <a:xfrm>
              <a:off x="3937519" y="895739"/>
              <a:ext cx="5000328" cy="5611200"/>
            </a:xfrm>
            <a:prstGeom prst="roundRect">
              <a:avLst/>
            </a:prstGeom>
            <a:solidFill>
              <a:schemeClr val="bg1"/>
            </a:solidFill>
            <a:ln w="50800" cmpd="sng">
              <a:solidFill>
                <a:srgbClr val="00339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6842175-5F9E-481C-A67F-085610633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478" y="1141120"/>
              <a:ext cx="1620000" cy="162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AE1C4AB-D21B-40FC-8798-9C92B7EB3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478" y="2889521"/>
              <a:ext cx="1620000" cy="162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0223A7D-BAD1-42AF-8C3B-5EE1CB405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478" y="4637922"/>
              <a:ext cx="1620000" cy="1620000"/>
            </a:xfrm>
            <a:prstGeom prst="rect">
              <a:avLst/>
            </a:prstGeom>
          </p:spPr>
        </p:pic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44D37246-2AE0-49E3-8F7C-DC959AB457EC}"/>
                </a:ext>
              </a:extLst>
            </p:cNvPr>
            <p:cNvCxnSpPr>
              <a:cxnSpLocks/>
            </p:cNvCxnSpPr>
            <p:nvPr/>
          </p:nvCxnSpPr>
          <p:spPr>
            <a:xfrm>
              <a:off x="6029409" y="1951120"/>
              <a:ext cx="900000" cy="0"/>
            </a:xfrm>
            <a:prstGeom prst="straightConnector1">
              <a:avLst/>
            </a:prstGeom>
            <a:ln w="3810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0FA9877D-3CBE-4720-9799-ED596F4E4205}"/>
                </a:ext>
              </a:extLst>
            </p:cNvPr>
            <p:cNvCxnSpPr>
              <a:cxnSpLocks/>
            </p:cNvCxnSpPr>
            <p:nvPr/>
          </p:nvCxnSpPr>
          <p:spPr>
            <a:xfrm>
              <a:off x="6029409" y="3760941"/>
              <a:ext cx="900000" cy="0"/>
            </a:xfrm>
            <a:prstGeom prst="straightConnector1">
              <a:avLst/>
            </a:prstGeom>
            <a:ln w="3810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E98FC13-8867-4A1B-9DE5-61E2BA16BB45}"/>
                </a:ext>
              </a:extLst>
            </p:cNvPr>
            <p:cNvCxnSpPr>
              <a:cxnSpLocks/>
            </p:cNvCxnSpPr>
            <p:nvPr/>
          </p:nvCxnSpPr>
          <p:spPr>
            <a:xfrm>
              <a:off x="6030000" y="5452178"/>
              <a:ext cx="900000" cy="0"/>
            </a:xfrm>
            <a:prstGeom prst="straightConnector1">
              <a:avLst/>
            </a:prstGeom>
            <a:ln w="3810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6609E15-4F06-4A8E-BFE4-8B52D3B79A08}"/>
                </a:ext>
              </a:extLst>
            </p:cNvPr>
            <p:cNvSpPr txBox="1"/>
            <p:nvPr/>
          </p:nvSpPr>
          <p:spPr>
            <a:xfrm>
              <a:off x="7214678" y="1701877"/>
              <a:ext cx="12962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Paper</a:t>
              </a:r>
              <a:r>
                <a:rPr lang="zh-CN" altLang="en-US" sz="3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5C89D52-7C9F-476B-97ED-D2C0E8476F7C}"/>
                </a:ext>
              </a:extLst>
            </p:cNvPr>
            <p:cNvSpPr txBox="1"/>
            <p:nvPr/>
          </p:nvSpPr>
          <p:spPr>
            <a:xfrm>
              <a:off x="7240761" y="3510788"/>
              <a:ext cx="12440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Rock</a:t>
              </a:r>
              <a:r>
                <a:rPr lang="zh-CN" altLang="en-US" sz="3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91B4FE59-B00C-4FA6-832A-F57EA453E271}"/>
                </a:ext>
              </a:extLst>
            </p:cNvPr>
            <p:cNvSpPr txBox="1"/>
            <p:nvPr/>
          </p:nvSpPr>
          <p:spPr>
            <a:xfrm>
              <a:off x="7053832" y="5170923"/>
              <a:ext cx="1617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Scissors</a:t>
              </a:r>
              <a:r>
                <a:rPr lang="zh-CN" altLang="en-US" sz="3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CAAD021E-CBD0-458B-9BDB-988E41C4381E}"/>
              </a:ext>
            </a:extLst>
          </p:cNvPr>
          <p:cNvGrpSpPr/>
          <p:nvPr/>
        </p:nvGrpSpPr>
        <p:grpSpPr>
          <a:xfrm>
            <a:off x="186614" y="2118223"/>
            <a:ext cx="3362999" cy="1065614"/>
            <a:chOff x="4933327" y="2660561"/>
            <a:chExt cx="3368325" cy="1360283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F919403-7FD2-4804-AD40-50058516DCEE}"/>
                </a:ext>
              </a:extLst>
            </p:cNvPr>
            <p:cNvSpPr/>
            <p:nvPr/>
          </p:nvSpPr>
          <p:spPr>
            <a:xfrm>
              <a:off x="6190859" y="2660561"/>
              <a:ext cx="2110793" cy="9883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搭建简单的</a:t>
              </a:r>
              <a:endParaRPr lang="en-US" altLang="zh-CN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CNN</a:t>
              </a:r>
              <a:r>
                <a:rPr lang="zh-CN" altLang="en-US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网络模型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291C5BB3-BCCA-4956-8762-07A05CCA11D6}"/>
                </a:ext>
              </a:extLst>
            </p:cNvPr>
            <p:cNvCxnSpPr>
              <a:cxnSpLocks/>
            </p:cNvCxnSpPr>
            <p:nvPr/>
          </p:nvCxnSpPr>
          <p:spPr>
            <a:xfrm>
              <a:off x="7217747" y="3739970"/>
              <a:ext cx="0" cy="280874"/>
            </a:xfrm>
            <a:prstGeom prst="straightConnector1">
              <a:avLst/>
            </a:prstGeom>
            <a:ln w="3810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B212912-83C9-4DCC-9243-8050DD17F257}"/>
                </a:ext>
              </a:extLst>
            </p:cNvPr>
            <p:cNvSpPr txBox="1"/>
            <p:nvPr/>
          </p:nvSpPr>
          <p:spPr>
            <a:xfrm>
              <a:off x="4933327" y="2859837"/>
              <a:ext cx="1019455" cy="589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Step2</a:t>
              </a:r>
              <a:endPara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0405E7A5-90E6-405E-B07F-77FA605F8466}"/>
              </a:ext>
            </a:extLst>
          </p:cNvPr>
          <p:cNvGrpSpPr/>
          <p:nvPr/>
        </p:nvGrpSpPr>
        <p:grpSpPr>
          <a:xfrm>
            <a:off x="185132" y="4336431"/>
            <a:ext cx="3362999" cy="1065614"/>
            <a:chOff x="4933327" y="2660561"/>
            <a:chExt cx="3368325" cy="1360283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9C88316-A045-4AC5-9901-69F19916A750}"/>
                </a:ext>
              </a:extLst>
            </p:cNvPr>
            <p:cNvSpPr/>
            <p:nvPr/>
          </p:nvSpPr>
          <p:spPr>
            <a:xfrm>
              <a:off x="6190859" y="2660561"/>
              <a:ext cx="2110793" cy="9883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验收集与自采集数据验证模型</a:t>
              </a:r>
            </a:p>
          </p:txBody>
        </p: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E45F35EF-BE30-4324-99F6-C4F7293B63AE}"/>
                </a:ext>
              </a:extLst>
            </p:cNvPr>
            <p:cNvCxnSpPr>
              <a:cxnSpLocks/>
            </p:cNvCxnSpPr>
            <p:nvPr/>
          </p:nvCxnSpPr>
          <p:spPr>
            <a:xfrm>
              <a:off x="7217747" y="3739970"/>
              <a:ext cx="0" cy="280874"/>
            </a:xfrm>
            <a:prstGeom prst="straightConnector1">
              <a:avLst/>
            </a:prstGeom>
            <a:ln w="3810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60409C40-7A75-4DC5-B203-7D9A568480CF}"/>
                </a:ext>
              </a:extLst>
            </p:cNvPr>
            <p:cNvSpPr txBox="1"/>
            <p:nvPr/>
          </p:nvSpPr>
          <p:spPr>
            <a:xfrm>
              <a:off x="4933327" y="2859837"/>
              <a:ext cx="1019455" cy="589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Step4</a:t>
              </a:r>
              <a:endPara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93E0178-D686-40D6-B3A7-1F73BF28621A}"/>
              </a:ext>
            </a:extLst>
          </p:cNvPr>
          <p:cNvGrpSpPr/>
          <p:nvPr/>
        </p:nvGrpSpPr>
        <p:grpSpPr>
          <a:xfrm>
            <a:off x="185132" y="3227327"/>
            <a:ext cx="3362999" cy="1065614"/>
            <a:chOff x="4933327" y="2660561"/>
            <a:chExt cx="3368325" cy="136028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E2BBBCCB-3BDD-4C1E-941E-984E0336751B}"/>
                </a:ext>
              </a:extLst>
            </p:cNvPr>
            <p:cNvSpPr/>
            <p:nvPr/>
          </p:nvSpPr>
          <p:spPr>
            <a:xfrm>
              <a:off x="6190859" y="2660561"/>
              <a:ext cx="2110793" cy="9883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训练模型并</a:t>
              </a:r>
              <a:endParaRPr lang="en-US" altLang="zh-CN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根据表现调参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EDDA2C96-E170-4160-B4D9-DD272A02EBC4}"/>
                </a:ext>
              </a:extLst>
            </p:cNvPr>
            <p:cNvCxnSpPr>
              <a:cxnSpLocks/>
            </p:cNvCxnSpPr>
            <p:nvPr/>
          </p:nvCxnSpPr>
          <p:spPr>
            <a:xfrm>
              <a:off x="7217747" y="3739970"/>
              <a:ext cx="0" cy="280874"/>
            </a:xfrm>
            <a:prstGeom prst="straightConnector1">
              <a:avLst/>
            </a:prstGeom>
            <a:ln w="3810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9294164-91F9-4DEF-8421-DB3561D8159F}"/>
                </a:ext>
              </a:extLst>
            </p:cNvPr>
            <p:cNvSpPr txBox="1"/>
            <p:nvPr/>
          </p:nvSpPr>
          <p:spPr>
            <a:xfrm>
              <a:off x="4933327" y="2859837"/>
              <a:ext cx="1019455" cy="589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Step3</a:t>
              </a:r>
              <a:endPara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330CF4B2-C9ED-4EDD-95EE-11941986612D}"/>
              </a:ext>
            </a:extLst>
          </p:cNvPr>
          <p:cNvGrpSpPr/>
          <p:nvPr/>
        </p:nvGrpSpPr>
        <p:grpSpPr>
          <a:xfrm>
            <a:off x="185132" y="5490009"/>
            <a:ext cx="3362999" cy="774281"/>
            <a:chOff x="4933327" y="2660561"/>
            <a:chExt cx="3368325" cy="988389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D7478AA-BDB3-47B3-9154-DBA645698522}"/>
                </a:ext>
              </a:extLst>
            </p:cNvPr>
            <p:cNvSpPr/>
            <p:nvPr/>
          </p:nvSpPr>
          <p:spPr>
            <a:xfrm>
              <a:off x="6190859" y="2660561"/>
              <a:ext cx="2110793" cy="9883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可视化界面</a:t>
              </a:r>
              <a:endParaRPr lang="en-US" altLang="zh-CN" sz="20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495FBFEC-6D6A-46D8-B21A-F3B3CD4761A1}"/>
                </a:ext>
              </a:extLst>
            </p:cNvPr>
            <p:cNvSpPr txBox="1"/>
            <p:nvPr/>
          </p:nvSpPr>
          <p:spPr>
            <a:xfrm>
              <a:off x="4933327" y="2859837"/>
              <a:ext cx="1019455" cy="589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Step5</a:t>
              </a:r>
              <a:endPara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086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-1" y="92067"/>
            <a:ext cx="756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二、石头剪刀布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7484F25-C670-4D77-B2D4-96AE43F85D4B}"/>
              </a:ext>
            </a:extLst>
          </p:cNvPr>
          <p:cNvGrpSpPr>
            <a:grpSpLocks noChangeAspect="1"/>
          </p:cNvGrpSpPr>
          <p:nvPr/>
        </p:nvGrpSpPr>
        <p:grpSpPr>
          <a:xfrm>
            <a:off x="191796" y="1002746"/>
            <a:ext cx="5975740" cy="5336102"/>
            <a:chOff x="145142" y="463263"/>
            <a:chExt cx="8551638" cy="7636279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0DA5DFA-DE6B-49A3-85E9-BF5FAAD375BE}"/>
                </a:ext>
              </a:extLst>
            </p:cNvPr>
            <p:cNvSpPr txBox="1"/>
            <p:nvPr/>
          </p:nvSpPr>
          <p:spPr>
            <a:xfrm>
              <a:off x="145142" y="463263"/>
              <a:ext cx="8551638" cy="572581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b="1" dirty="0">
                  <a:latin typeface="微软雅黑" pitchFamily="34" charset="-122"/>
                  <a:ea typeface="微软雅黑" pitchFamily="34" charset="-122"/>
                </a:rPr>
                <a:t>根据编号，每十个数据取</a:t>
              </a:r>
              <a:r>
                <a:rPr kumimoji="1" lang="en-US" altLang="zh-CN" sz="2000" b="1" dirty="0">
                  <a:latin typeface="微软雅黑" pitchFamily="34" charset="-122"/>
                  <a:ea typeface="微软雅黑" pitchFamily="34" charset="-122"/>
                </a:rPr>
                <a:t>7</a:t>
              </a:r>
              <a:r>
                <a:rPr kumimoji="1" lang="zh-CN" altLang="en-US" sz="2000" b="1" dirty="0">
                  <a:latin typeface="微软雅黑" pitchFamily="34" charset="-122"/>
                  <a:ea typeface="微软雅黑" pitchFamily="34" charset="-122"/>
                </a:rPr>
                <a:t>号与</a:t>
              </a:r>
              <a:r>
                <a:rPr kumimoji="1" lang="en-US" altLang="zh-CN" sz="2000" b="1" dirty="0">
                  <a:latin typeface="微软雅黑" pitchFamily="34" charset="-122"/>
                  <a:ea typeface="微软雅黑" pitchFamily="34" charset="-122"/>
                </a:rPr>
                <a:t>8</a:t>
              </a:r>
              <a:r>
                <a:rPr kumimoji="1" lang="zh-CN" altLang="en-US" sz="2000" b="1" dirty="0">
                  <a:latin typeface="微软雅黑" pitchFamily="34" charset="-122"/>
                  <a:ea typeface="微软雅黑" pitchFamily="34" charset="-122"/>
                </a:rPr>
                <a:t>号做测试集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B8038F-3173-44F7-96C1-0F74F3C36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4430" y="1196768"/>
              <a:ext cx="4593061" cy="182754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DCE281C-E521-4F2F-83C2-B3AD98E69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26" y="4399193"/>
              <a:ext cx="4670680" cy="221857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06BB1FC-31B9-40BA-AD60-FCDBA3CFF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6547" y="4841451"/>
              <a:ext cx="2507649" cy="1210317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6002A4D-1E5E-48BD-B6B5-04C533B1CB6C}"/>
                </a:ext>
              </a:extLst>
            </p:cNvPr>
            <p:cNvSpPr txBox="1"/>
            <p:nvPr/>
          </p:nvSpPr>
          <p:spPr>
            <a:xfrm>
              <a:off x="6860028" y="1692114"/>
              <a:ext cx="844336" cy="836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EE30A69-B02F-4134-9080-703BA93646F2}"/>
                </a:ext>
              </a:extLst>
            </p:cNvPr>
            <p:cNvSpPr txBox="1"/>
            <p:nvPr/>
          </p:nvSpPr>
          <p:spPr>
            <a:xfrm>
              <a:off x="1770585" y="6646767"/>
              <a:ext cx="1718658" cy="48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训练集数据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68E2EC0-7F68-47A0-AAA6-AE9201627253}"/>
                </a:ext>
              </a:extLst>
            </p:cNvPr>
            <p:cNvSpPr txBox="1"/>
            <p:nvPr/>
          </p:nvSpPr>
          <p:spPr>
            <a:xfrm>
              <a:off x="5858159" y="6218712"/>
              <a:ext cx="1718658" cy="48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测试集数据</a:t>
              </a: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9AE2E77-7F3D-4CCF-AFC3-69A9A408ED34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2657766" y="3024310"/>
              <a:ext cx="1763195" cy="1374883"/>
            </a:xfrm>
            <a:prstGeom prst="straightConnector1">
              <a:avLst/>
            </a:prstGeom>
            <a:ln w="3810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CE930E5F-6FC3-4F63-88DE-77049F299795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4420961" y="3024310"/>
              <a:ext cx="2399411" cy="1817141"/>
            </a:xfrm>
            <a:prstGeom prst="straightConnector1">
              <a:avLst/>
            </a:prstGeom>
            <a:ln w="38100">
              <a:solidFill>
                <a:srgbClr val="00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74">
              <a:extLst>
                <a:ext uri="{FF2B5EF4-FFF2-40B4-BE49-F238E27FC236}">
                  <a16:creationId xmlns:a16="http://schemas.microsoft.com/office/drawing/2014/main" id="{38C77DE3-F324-48E6-A228-1A57CDB2C711}"/>
                </a:ext>
              </a:extLst>
            </p:cNvPr>
            <p:cNvSpPr txBox="1"/>
            <p:nvPr/>
          </p:nvSpPr>
          <p:spPr>
            <a:xfrm>
              <a:off x="1447135" y="7526961"/>
              <a:ext cx="5947648" cy="572581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kumimoji="1" sz="2400" b="1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2000" b="1" dirty="0">
                  <a:latin typeface="微软雅黑" pitchFamily="34" charset="-122"/>
                  <a:ea typeface="微软雅黑" pitchFamily="34" charset="-122"/>
                </a:rPr>
                <a:t>保证了数据的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均衡性</a:t>
              </a:r>
              <a:r>
                <a:rPr kumimoji="1" lang="zh-CN" altLang="en-US" sz="2000" b="1" dirty="0">
                  <a:latin typeface="微软雅黑" pitchFamily="34" charset="-122"/>
                  <a:ea typeface="微软雅黑" pitchFamily="34" charset="-122"/>
                </a:rPr>
                <a:t>与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独立性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6EC9EC5-549D-451B-BA8F-004141548F30}"/>
              </a:ext>
            </a:extLst>
          </p:cNvPr>
          <p:cNvGrpSpPr/>
          <p:nvPr/>
        </p:nvGrpSpPr>
        <p:grpSpPr>
          <a:xfrm>
            <a:off x="5598367" y="1002746"/>
            <a:ext cx="3437815" cy="5320411"/>
            <a:chOff x="5598367" y="1002746"/>
            <a:chExt cx="3437815" cy="5320411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6D3AF8B0-EC23-49EC-B8A6-5086F78FC76C}"/>
                </a:ext>
              </a:extLst>
            </p:cNvPr>
            <p:cNvSpPr txBox="1"/>
            <p:nvPr/>
          </p:nvSpPr>
          <p:spPr>
            <a:xfrm>
              <a:off x="6319936" y="1002746"/>
              <a:ext cx="2716246" cy="40011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b="1" dirty="0">
                  <a:latin typeface="微软雅黑" pitchFamily="34" charset="-122"/>
                  <a:ea typeface="微软雅黑" pitchFamily="34" charset="-122"/>
                </a:rPr>
                <a:t>缩放、归一化</a:t>
              </a: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730D8159-A27D-4CE4-8629-A83265B2648F}"/>
                </a:ext>
              </a:extLst>
            </p:cNvPr>
            <p:cNvGrpSpPr/>
            <p:nvPr/>
          </p:nvGrpSpPr>
          <p:grpSpPr>
            <a:xfrm>
              <a:off x="6957785" y="1445600"/>
              <a:ext cx="1525071" cy="4434703"/>
              <a:chOff x="6943468" y="1476042"/>
              <a:chExt cx="1525071" cy="4434703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941B5EBB-C7BA-4F4C-88FE-7A313EBE7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468" y="1476042"/>
                <a:ext cx="1457971" cy="1457971"/>
              </a:xfrm>
              <a:prstGeom prst="rect">
                <a:avLst/>
              </a:prstGeom>
            </p:spPr>
          </p:pic>
          <p:pic>
            <p:nvPicPr>
              <p:cNvPr id="1030" name="Picture 6" descr="在这里插入图片描述">
                <a:extLst>
                  <a:ext uri="{FF2B5EF4-FFF2-40B4-BE49-F238E27FC236}">
                    <a16:creationId xmlns:a16="http://schemas.microsoft.com/office/drawing/2014/main" id="{5125F31F-3600-4557-A90A-AD5CEA2E6D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2102" y="4563952"/>
                <a:ext cx="1496437" cy="1346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3A690F2F-2921-4124-955C-4410F88AF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8853" y="3215687"/>
                <a:ext cx="1087200" cy="1087200"/>
              </a:xfrm>
              <a:prstGeom prst="rect">
                <a:avLst/>
              </a:prstGeom>
            </p:spPr>
          </p:pic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226473AF-B4E7-491E-A289-4607FA443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0321" y="2971337"/>
                <a:ext cx="0" cy="219634"/>
              </a:xfrm>
              <a:prstGeom prst="straightConnector1">
                <a:avLst/>
              </a:prstGeom>
              <a:ln w="3810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0DEE8CE1-5F28-4925-9492-FF31843A7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2090" y="4376953"/>
                <a:ext cx="0" cy="219634"/>
              </a:xfrm>
              <a:prstGeom prst="straightConnector1">
                <a:avLst/>
              </a:prstGeom>
              <a:ln w="38100">
                <a:solidFill>
                  <a:srgbClr val="0033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文本框 74">
              <a:extLst>
                <a:ext uri="{FF2B5EF4-FFF2-40B4-BE49-F238E27FC236}">
                  <a16:creationId xmlns:a16="http://schemas.microsoft.com/office/drawing/2014/main" id="{17099DA1-58DD-4C53-9745-A406E190818A}"/>
                </a:ext>
              </a:extLst>
            </p:cNvPr>
            <p:cNvSpPr txBox="1"/>
            <p:nvPr/>
          </p:nvSpPr>
          <p:spPr>
            <a:xfrm>
              <a:off x="5598367" y="5923047"/>
              <a:ext cx="3437815" cy="40011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kumimoji="1" sz="2400" b="1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zh-CN" altLang="en-US" sz="2000" b="1" dirty="0">
                  <a:latin typeface="微软雅黑" pitchFamily="34" charset="-122"/>
                  <a:ea typeface="微软雅黑" pitchFamily="34" charset="-122"/>
                </a:rPr>
                <a:t>得到预处理图像</a:t>
              </a:r>
              <a:r>
                <a:rPr kumimoji="1" lang="en-US" altLang="zh-CN" sz="2000" b="1" dirty="0" err="1">
                  <a:latin typeface="微软雅黑" pitchFamily="34" charset="-122"/>
                  <a:ea typeface="微软雅黑" pitchFamily="34" charset="-122"/>
                </a:rPr>
                <a:t>numpy</a:t>
              </a:r>
              <a:r>
                <a:rPr kumimoji="1" lang="zh-CN" altLang="en-US" sz="2000" b="1" dirty="0">
                  <a:latin typeface="微软雅黑" pitchFamily="34" charset="-122"/>
                  <a:ea typeface="微软雅黑" pitchFamily="34" charset="-122"/>
                </a:rPr>
                <a:t>数组</a:t>
              </a: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8D42AA89-5250-4F1D-8D4C-782584F12C23}"/>
              </a:ext>
            </a:extLst>
          </p:cNvPr>
          <p:cNvSpPr txBox="1"/>
          <p:nvPr/>
        </p:nvSpPr>
        <p:spPr>
          <a:xfrm>
            <a:off x="8113206" y="2817332"/>
            <a:ext cx="59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1B9F451-C3BA-4380-9D8C-250A7485F16C}"/>
              </a:ext>
            </a:extLst>
          </p:cNvPr>
          <p:cNvSpPr txBox="1"/>
          <p:nvPr/>
        </p:nvSpPr>
        <p:spPr>
          <a:xfrm>
            <a:off x="8162740" y="4049745"/>
            <a:ext cx="873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6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en-US" altLang="zh-CN" sz="16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105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0DA5DFA-DE6B-49A3-85E9-BF5FAAD375BE}"/>
              </a:ext>
            </a:extLst>
          </p:cNvPr>
          <p:cNvSpPr txBox="1"/>
          <p:nvPr/>
        </p:nvSpPr>
        <p:spPr>
          <a:xfrm>
            <a:off x="145143" y="974692"/>
            <a:ext cx="8792706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自采集数据</a:t>
            </a:r>
            <a:r>
              <a:rPr kumimoji="1" lang="en-US" altLang="zh-CN" sz="2400" b="1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数据增强</a:t>
            </a:r>
          </a:p>
        </p:txBody>
      </p:sp>
      <p:sp>
        <p:nvSpPr>
          <p:cNvPr id="22" name="文本框 16">
            <a:extLst>
              <a:ext uri="{FF2B5EF4-FFF2-40B4-BE49-F238E27FC236}">
                <a16:creationId xmlns:a16="http://schemas.microsoft.com/office/drawing/2014/main" id="{7876E697-1181-4139-8340-39CC0577CFC0}"/>
              </a:ext>
            </a:extLst>
          </p:cNvPr>
          <p:cNvSpPr txBox="1"/>
          <p:nvPr/>
        </p:nvSpPr>
        <p:spPr>
          <a:xfrm>
            <a:off x="-1" y="92067"/>
            <a:ext cx="756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二、石头剪刀布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数据预处理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1082A14-258B-4D53-85B6-F348D063088C}"/>
              </a:ext>
            </a:extLst>
          </p:cNvPr>
          <p:cNvGrpSpPr/>
          <p:nvPr/>
        </p:nvGrpSpPr>
        <p:grpSpPr>
          <a:xfrm>
            <a:off x="706731" y="1563355"/>
            <a:ext cx="8742460" cy="4226861"/>
            <a:chOff x="545068" y="1809000"/>
            <a:chExt cx="8742460" cy="422686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2292C29-B057-4B13-AEEF-2B438A5EE1DB}"/>
                </a:ext>
              </a:extLst>
            </p:cNvPr>
            <p:cNvGrpSpPr/>
            <p:nvPr/>
          </p:nvGrpSpPr>
          <p:grpSpPr>
            <a:xfrm>
              <a:off x="913532" y="3635664"/>
              <a:ext cx="8373996" cy="549946"/>
              <a:chOff x="985316" y="3637708"/>
              <a:chExt cx="8373996" cy="549946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786BB35-A5CA-4ED4-A1CB-9AF44D58EFF9}"/>
                  </a:ext>
                </a:extLst>
              </p:cNvPr>
              <p:cNvSpPr txBox="1"/>
              <p:nvPr/>
            </p:nvSpPr>
            <p:spPr>
              <a:xfrm>
                <a:off x="985316" y="3725989"/>
                <a:ext cx="897653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原图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A09D5C0-FCFE-4ABD-80AA-7AA322232A8F}"/>
                  </a:ext>
                </a:extLst>
              </p:cNvPr>
              <p:cNvSpPr txBox="1"/>
              <p:nvPr/>
            </p:nvSpPr>
            <p:spPr>
              <a:xfrm>
                <a:off x="2601153" y="3725989"/>
                <a:ext cx="1438226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随机旋转</a:t>
                </a:r>
                <a:endParaRPr lang="en-US" altLang="zh-CN" sz="2400" b="1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5027F5C-0DA5-403D-8C43-AECC70E4769F}"/>
                  </a:ext>
                </a:extLst>
              </p:cNvPr>
              <p:cNvSpPr txBox="1"/>
              <p:nvPr/>
            </p:nvSpPr>
            <p:spPr>
              <a:xfrm>
                <a:off x="4531816" y="3725989"/>
                <a:ext cx="1438226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随机裁剪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86EE9FB-F051-4410-AAD9-BDE45708C237}"/>
                  </a:ext>
                </a:extLst>
              </p:cNvPr>
              <p:cNvSpPr txBox="1"/>
              <p:nvPr/>
            </p:nvSpPr>
            <p:spPr>
              <a:xfrm>
                <a:off x="6477968" y="3712356"/>
                <a:ext cx="1438226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随机翻转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4D862CB1-328C-434B-A6FF-ED38E92D4AB6}"/>
                  </a:ext>
                </a:extLst>
              </p:cNvPr>
              <p:cNvSpPr txBox="1"/>
              <p:nvPr/>
            </p:nvSpPr>
            <p:spPr>
              <a:xfrm>
                <a:off x="7811004" y="3637708"/>
                <a:ext cx="1548308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CN" altLang="en-US" sz="2400" b="1" dirty="0">
                  <a:solidFill>
                    <a:srgbClr val="0033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55B1DEC-B7A6-438A-821C-41C6AB526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68" y="4415861"/>
              <a:ext cx="1620000" cy="162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912EDFD-AD6C-448D-A0BC-BF7D9A647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68" y="1812139"/>
              <a:ext cx="1620000" cy="1620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D8A5E09-878D-4D47-BAE7-D7C36DE1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67219" y="1809000"/>
              <a:ext cx="1620000" cy="162000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D8EF9D2-4F4A-4155-9C47-30E416E63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67219" y="4415861"/>
              <a:ext cx="1620000" cy="162000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190A893-DDBC-4A74-866A-9CB7F1C1F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771" b="18206"/>
            <a:stretch/>
          </p:blipFill>
          <p:spPr>
            <a:xfrm>
              <a:off x="4100761" y="1809000"/>
              <a:ext cx="1620000" cy="1620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9DF9A89-A96F-44B7-B5EE-B7FE4951B2F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3" b="14600"/>
            <a:stretch/>
          </p:blipFill>
          <p:spPr>
            <a:xfrm>
              <a:off x="4346783" y="4415859"/>
              <a:ext cx="1620000" cy="162000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515909C7-CE48-4F28-9CE7-30DC14A3C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673" y="4412722"/>
              <a:ext cx="1620000" cy="1620000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54AF569-C1FC-4CB2-87A3-D2EF1012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673" y="1809000"/>
              <a:ext cx="1620000" cy="1620000"/>
            </a:xfrm>
            <a:prstGeom prst="rect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</p:pic>
      </p:grpSp>
      <p:sp>
        <p:nvSpPr>
          <p:cNvPr id="44" name="文本框 74">
            <a:extLst>
              <a:ext uri="{FF2B5EF4-FFF2-40B4-BE49-F238E27FC236}">
                <a16:creationId xmlns:a16="http://schemas.microsoft.com/office/drawing/2014/main" id="{91533764-5376-4D3C-87CB-9FB7A71BFEF5}"/>
              </a:ext>
            </a:extLst>
          </p:cNvPr>
          <p:cNvSpPr txBox="1"/>
          <p:nvPr/>
        </p:nvSpPr>
        <p:spPr>
          <a:xfrm>
            <a:off x="820167" y="6048190"/>
            <a:ext cx="7503664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2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扩充数据集、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减小过拟合</a:t>
            </a:r>
            <a:r>
              <a:rPr kumimoji="1" lang="zh-CN" altLang="en-US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kumimoji="1"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提高模型泛化能力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4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F7118B74-DBB7-466B-9F8F-62148B23F3F3}"/>
              </a:ext>
            </a:extLst>
          </p:cNvPr>
          <p:cNvSpPr/>
          <p:nvPr/>
        </p:nvSpPr>
        <p:spPr>
          <a:xfrm>
            <a:off x="-1" y="11803"/>
            <a:ext cx="9144001" cy="774127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</a:endParaRP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0C9DB8A8-A234-F046-9609-FA32A7136853}"/>
              </a:ext>
            </a:extLst>
          </p:cNvPr>
          <p:cNvSpPr txBox="1"/>
          <p:nvPr/>
        </p:nvSpPr>
        <p:spPr>
          <a:xfrm>
            <a:off x="-1" y="92067"/>
            <a:ext cx="756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二、石头剪刀布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961DDD-C436-4908-ACFB-32AF8C4633E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0DA5DFA-DE6B-49A3-85E9-BF5FAAD375BE}"/>
              </a:ext>
            </a:extLst>
          </p:cNvPr>
          <p:cNvSpPr txBox="1"/>
          <p:nvPr/>
        </p:nvSpPr>
        <p:spPr>
          <a:xfrm>
            <a:off x="191795" y="1002746"/>
            <a:ext cx="8746053" cy="461665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选用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卷积神经网络模型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CNN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kumimoji="1" lang="zh-CN" altLang="en-US" sz="2400" b="1" dirty="0">
                <a:latin typeface="微软雅黑" pitchFamily="34" charset="-122"/>
                <a:ea typeface="微软雅黑" pitchFamily="34" charset="-122"/>
              </a:rPr>
              <a:t>作为分类器模型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6F31F9-74C0-423E-A96D-D0AD8B5CDFD7}"/>
              </a:ext>
            </a:extLst>
          </p:cNvPr>
          <p:cNvGrpSpPr/>
          <p:nvPr/>
        </p:nvGrpSpPr>
        <p:grpSpPr>
          <a:xfrm>
            <a:off x="492858" y="1775384"/>
            <a:ext cx="8279391" cy="4652725"/>
            <a:chOff x="492858" y="1775384"/>
            <a:chExt cx="8279391" cy="465272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0D16CF6-E4D3-4289-A996-D0B7C82BD732}"/>
                </a:ext>
              </a:extLst>
            </p:cNvPr>
            <p:cNvGrpSpPr/>
            <p:nvPr/>
          </p:nvGrpSpPr>
          <p:grpSpPr>
            <a:xfrm>
              <a:off x="1292024" y="1851888"/>
              <a:ext cx="7480225" cy="4576221"/>
              <a:chOff x="1306381" y="2244267"/>
              <a:chExt cx="7480225" cy="4576221"/>
            </a:xfrm>
          </p:grpSpPr>
          <p:sp>
            <p:nvSpPr>
              <p:cNvPr id="30" name="文本框 74">
                <a:extLst>
                  <a:ext uri="{FF2B5EF4-FFF2-40B4-BE49-F238E27FC236}">
                    <a16:creationId xmlns:a16="http://schemas.microsoft.com/office/drawing/2014/main" id="{A6AE6F0D-7C7F-4096-9C21-78C09BD7B1AD}"/>
                  </a:ext>
                </a:extLst>
              </p:cNvPr>
              <p:cNvSpPr txBox="1"/>
              <p:nvPr/>
            </p:nvSpPr>
            <p:spPr>
              <a:xfrm>
                <a:off x="1306381" y="4492624"/>
                <a:ext cx="2491538" cy="383965"/>
              </a:xfrm>
              <a:prstGeom prst="rect">
                <a:avLst/>
              </a:prstGeom>
              <a:solidFill>
                <a:srgbClr val="003399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kumimoji="1" sz="2400" b="1" ker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sz="2000" b="1" dirty="0">
                    <a:latin typeface="微软雅黑" pitchFamily="34" charset="-122"/>
                    <a:ea typeface="微软雅黑" pitchFamily="34" charset="-122"/>
                  </a:rPr>
                  <a:t>算法理论趋于完善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8D127EF-B991-4D55-A517-DEA021F68DF1}"/>
                  </a:ext>
                </a:extLst>
              </p:cNvPr>
              <p:cNvSpPr txBox="1"/>
              <p:nvPr/>
            </p:nvSpPr>
            <p:spPr>
              <a:xfrm>
                <a:off x="4742549" y="3468311"/>
                <a:ext cx="8867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altLang="zh-CN" sz="7200" b="1" dirty="0">
                    <a:solidFill>
                      <a:srgbClr val="0033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462D486-E0C2-4A70-915A-0B41A80EB441}"/>
                  </a:ext>
                </a:extLst>
              </p:cNvPr>
              <p:cNvGrpSpPr/>
              <p:nvPr/>
            </p:nvGrpSpPr>
            <p:grpSpPr>
              <a:xfrm>
                <a:off x="5890817" y="2244267"/>
                <a:ext cx="2895789" cy="2620267"/>
                <a:chOff x="5894839" y="1722433"/>
                <a:chExt cx="2695141" cy="2352593"/>
              </a:xfrm>
            </p:grpSpPr>
            <p:pic>
              <p:nvPicPr>
                <p:cNvPr id="8" name="图片 7">
                  <a:extLst>
                    <a:ext uri="{FF2B5EF4-FFF2-40B4-BE49-F238E27FC236}">
                      <a16:creationId xmlns:a16="http://schemas.microsoft.com/office/drawing/2014/main" id="{7C3176CD-9F57-435F-B7F5-C3A83CCC63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4839" y="1722433"/>
                  <a:ext cx="2653585" cy="1787232"/>
                </a:xfrm>
                <a:prstGeom prst="rect">
                  <a:avLst/>
                </a:prstGeom>
              </p:spPr>
            </p:pic>
            <p:sp>
              <p:nvSpPr>
                <p:cNvPr id="33" name="文本框 74">
                  <a:extLst>
                    <a:ext uri="{FF2B5EF4-FFF2-40B4-BE49-F238E27FC236}">
                      <a16:creationId xmlns:a16="http://schemas.microsoft.com/office/drawing/2014/main" id="{D31A126C-3B48-47C2-97DE-CF34D2D3E716}"/>
                    </a:ext>
                  </a:extLst>
                </p:cNvPr>
                <p:cNvSpPr txBox="1"/>
                <p:nvPr/>
              </p:nvSpPr>
              <p:spPr>
                <a:xfrm>
                  <a:off x="5894839" y="3674916"/>
                  <a:ext cx="2695141" cy="400110"/>
                </a:xfrm>
                <a:prstGeom prst="rect">
                  <a:avLst/>
                </a:prstGeom>
                <a:solidFill>
                  <a:srgbClr val="003399"/>
                </a:solidFill>
                <a:ln>
                  <a:noFill/>
                </a:ln>
                <a:effectLst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kumimoji="1" sz="2400" b="1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r>
                    <a:rPr lang="zh-CN" altLang="en-US" sz="2000" dirty="0"/>
                    <a:t>硬件性能爆炸式提升</a:t>
                  </a:r>
                  <a:endParaRPr kumimoji="1" lang="zh-CN" altLang="en-US" sz="2000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9C9414F-FBD2-4FCF-9912-CDD2F9729D53}"/>
                  </a:ext>
                </a:extLst>
              </p:cNvPr>
              <p:cNvGrpSpPr/>
              <p:nvPr/>
            </p:nvGrpSpPr>
            <p:grpSpPr>
              <a:xfrm>
                <a:off x="2180967" y="4864501"/>
                <a:ext cx="5384127" cy="1955987"/>
                <a:chOff x="1418211" y="4864501"/>
                <a:chExt cx="5384127" cy="1955987"/>
              </a:xfrm>
            </p:grpSpPr>
            <p:cxnSp>
              <p:nvCxnSpPr>
                <p:cNvPr id="12" name="直接箭头连接符 11">
                  <a:extLst>
                    <a:ext uri="{FF2B5EF4-FFF2-40B4-BE49-F238E27FC236}">
                      <a16:creationId xmlns:a16="http://schemas.microsoft.com/office/drawing/2014/main" id="{079CF19D-37B2-4316-9918-6BFC0B88C3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16327" y="4864501"/>
                  <a:ext cx="6856" cy="900112"/>
                </a:xfrm>
                <a:prstGeom prst="straightConnector1">
                  <a:avLst/>
                </a:prstGeom>
                <a:ln w="107950">
                  <a:solidFill>
                    <a:srgbClr val="00339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文本框 74">
                  <a:extLst>
                    <a:ext uri="{FF2B5EF4-FFF2-40B4-BE49-F238E27FC236}">
                      <a16:creationId xmlns:a16="http://schemas.microsoft.com/office/drawing/2014/main" id="{7E0C5457-8243-44F1-B202-5F8EB66C8F04}"/>
                    </a:ext>
                  </a:extLst>
                </p:cNvPr>
                <p:cNvSpPr txBox="1"/>
                <p:nvPr/>
              </p:nvSpPr>
              <p:spPr>
                <a:xfrm>
                  <a:off x="1418211" y="5989491"/>
                  <a:ext cx="5384127" cy="830997"/>
                </a:xfrm>
                <a:prstGeom prst="rect">
                  <a:avLst/>
                </a:prstGeom>
                <a:solidFill>
                  <a:srgbClr val="003399"/>
                </a:solidFill>
                <a:ln>
                  <a:noFill/>
                </a:ln>
                <a:effectLst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kumimoji="1" sz="2400" b="1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r>
                    <a:rPr lang="en-US" altLang="zh-CN" dirty="0"/>
                    <a:t>CNN</a:t>
                  </a:r>
                  <a:r>
                    <a:rPr lang="zh-CN" altLang="en-US" dirty="0"/>
                    <a:t>算法在</a:t>
                  </a:r>
                  <a:r>
                    <a:rPr lang="zh-CN" altLang="en-US" dirty="0">
                      <a:solidFill>
                        <a:srgbClr val="FF0000"/>
                      </a:solidFill>
                    </a:rPr>
                    <a:t>图像处理</a:t>
                  </a:r>
                  <a:r>
                    <a:rPr lang="zh-CN" altLang="en-US" dirty="0"/>
                    <a:t>等领域大放异彩，得到广泛应用</a:t>
                  </a:r>
                  <a:endParaRPr kumimoji="1" lang="zh-CN" altLang="en-US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pic>
          <p:nvPicPr>
            <p:cNvPr id="3076" name="Picture 4" descr="这里写图片描述">
              <a:extLst>
                <a:ext uri="{FF2B5EF4-FFF2-40B4-BE49-F238E27FC236}">
                  <a16:creationId xmlns:a16="http://schemas.microsoft.com/office/drawing/2014/main" id="{72B46114-DB50-4C44-A9E7-39C9A7968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58" y="1775384"/>
              <a:ext cx="4436257" cy="2210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1271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22531</TotalTime>
  <Words>2160</Words>
  <Application>Microsoft Office PowerPoint</Application>
  <PresentationFormat>全屏显示(4:3)</PresentationFormat>
  <Paragraphs>387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黑体</vt:lpstr>
      <vt:lpstr>微软雅黑</vt:lpstr>
      <vt:lpstr>Arial</vt:lpstr>
      <vt:lpstr>Calibri</vt:lpstr>
      <vt:lpstr>Calibri Light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xing rongda</dc:creator>
  <cp:lastModifiedBy>糖醇 木</cp:lastModifiedBy>
  <cp:revision>358</cp:revision>
  <dcterms:created xsi:type="dcterms:W3CDTF">2022-03-09T15:11:58Z</dcterms:created>
  <dcterms:modified xsi:type="dcterms:W3CDTF">2025-01-11T00:30:18Z</dcterms:modified>
</cp:coreProperties>
</file>